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Masters/slideMaster6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heme/theme6.xml" ContentType="application/vnd.openxmlformats-officedocument.theme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9.xml" ContentType="application/vnd.openxmlformats-officedocument.theme+xml"/>
  <Override PartName="/ppt/slideMasters/slideMaster5.xml" ContentType="application/vnd.openxmlformats-officedocument.presentationml.slideMaster+xml"/>
  <Default Extension="wmf" ContentType="image/x-wmf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</p:sldMasterIdLst>
  <p:notesMasterIdLst>
    <p:notesMasterId r:id="rId29"/>
  </p:notesMasterIdLst>
  <p:sldIdLst>
    <p:sldId id="257" r:id="rId9"/>
    <p:sldId id="278" r:id="rId10"/>
    <p:sldId id="276" r:id="rId11"/>
    <p:sldId id="280" r:id="rId12"/>
    <p:sldId id="281" r:id="rId13"/>
    <p:sldId id="284" r:id="rId14"/>
    <p:sldId id="277" r:id="rId15"/>
    <p:sldId id="263" r:id="rId16"/>
    <p:sldId id="265" r:id="rId17"/>
    <p:sldId id="266" r:id="rId18"/>
    <p:sldId id="279" r:id="rId19"/>
    <p:sldId id="258" r:id="rId20"/>
    <p:sldId id="264" r:id="rId21"/>
    <p:sldId id="282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A835B-AE2F-0C45-837E-0823BE60DD19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6ED2-1CBA-3549-8A1C-CC9E93EF6BE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72A63-E284-F04F-9596-F18B6FD328A9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2981A-3934-4357-914A-94950A19AADA}" type="slidenum">
              <a:rPr lang="fr-FR"/>
              <a:pPr/>
              <a:t>8</a:t>
            </a:fld>
            <a:endParaRPr lang="fr-FR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7A27F-3785-4783-A23D-A9A706FF1ED3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7C471-476B-244D-B4F6-12ECD3FFEB75}" type="slidenum">
              <a:rPr lang="fr-FR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D5EB-5365-4342-81DC-CF89999EF01A}" type="slidenum">
              <a:rPr lang="fr-FR" smtClean="0"/>
              <a:pPr/>
              <a:t>12</a:t>
            </a:fld>
            <a:endParaRPr lang="fr-FR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B085B-FCC7-46B8-BD33-7FBFE93083D5}" type="slidenum">
              <a:rPr lang="fr-FR"/>
              <a:pPr/>
              <a:t>20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Corinne Eychenne		UE3		          LPGAEMP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8FA5D-9B7E-7844-A466-E026B55CF7B0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Corinne Eychenne		UE3		          LPGAEMP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A623-0A77-534D-B0C6-DBF98A3BE61A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Corinne Eychenne		UE3		          LPGAEMP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8FA5D-9B7E-7844-A466-E026B55CF7B0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0D63-89C0-4B0A-89FF-FA7F400E651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Corinne Eychenne – UE GE0E17X - Dynamiques des campagnes contemporaines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492F-2F15-4D47-BFE0-AEC9393E51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A5B-20BD-4F44-B0BA-58546CC8073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Corinne Eychenne – UE GE0E17X - Dynamiques des campagnes contemporaines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492F-2F15-4D47-BFE0-AEC9393E51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80CF-7BE7-443F-8524-8180AE2F5B5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8026-3DCD-4656-A0E6-BDF0C11E33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EFF0-1AC2-4EB3-B274-0B50B505BFF0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9179-0713-4529-B773-A57F422C60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A5B-20BD-4F44-B0BA-58546CC8073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Corinne Eychenne – UE GE0E17X - Dynamiques des campagnes contemporaines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492F-2F15-4D47-BFE0-AEC9393E51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7749-F5B7-234F-BA03-721E9C6ED2E1}" type="datetimeFigureOut">
              <a:rPr lang="fr-FR" smtClean="0"/>
              <a:pPr/>
              <a:t>25/11/13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D25B-71A6-6C48-996B-3BA02A9D27A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La trans</a:t>
            </a:r>
            <a:r>
              <a:rPr lang="en-US"/>
              <a:t>humance, facteur d’identité</a:t>
            </a: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61075"/>
            <a:ext cx="82296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11638" y="0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840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Corinne Eychenne		UE3		          LPGAEMP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243638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7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A30493-BACC-8343-9764-387609F17B83}" type="slidenum">
              <a:rPr lang="fr-F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395288" y="620713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7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7" charset="2"/>
        <a:buChar char="q"/>
        <a:defRPr sz="2600">
          <a:solidFill>
            <a:schemeClr val="tx1"/>
          </a:solidFill>
          <a:latin typeface="+mn-lt"/>
          <a:ea typeface="ＭＳ Ｐゴシック" pitchFamily="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7" charset="2"/>
        <a:buChar char="n"/>
        <a:defRPr sz="2200">
          <a:solidFill>
            <a:schemeClr val="tx1"/>
          </a:solidFill>
          <a:latin typeface="+mn-lt"/>
          <a:ea typeface="ＭＳ Ｐゴシック" pitchFamily="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7" charset="2"/>
        <a:buChar char="q"/>
        <a:defRPr sz="2000">
          <a:solidFill>
            <a:schemeClr val="tx1"/>
          </a:solidFill>
          <a:latin typeface="+mn-lt"/>
          <a:ea typeface="ＭＳ Ｐゴシック" pitchFamily="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7" charset="2"/>
        <a:buChar char="§"/>
        <a:defRPr sz="2000">
          <a:solidFill>
            <a:schemeClr val="tx1"/>
          </a:solidFill>
          <a:latin typeface="+mn-lt"/>
          <a:ea typeface="ＭＳ Ｐゴシック" pitchFamily="7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La trans</a:t>
            </a:r>
            <a:r>
              <a:rPr lang="en-US"/>
              <a:t>humance, facteur d’identité</a:t>
            </a: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61075"/>
            <a:ext cx="82296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11638" y="0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840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Corinne Eychenne		UE3		          LPGAEMP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243638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7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A30493-BACC-8343-9764-387609F17B83}" type="slidenum">
              <a:rPr lang="fr-F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395288" y="620713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7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7" charset="2"/>
        <a:buChar char="q"/>
        <a:defRPr sz="2600">
          <a:solidFill>
            <a:schemeClr val="tx1"/>
          </a:solidFill>
          <a:latin typeface="+mn-lt"/>
          <a:ea typeface="ＭＳ Ｐゴシック" pitchFamily="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7" charset="2"/>
        <a:buChar char="n"/>
        <a:defRPr sz="2200">
          <a:solidFill>
            <a:schemeClr val="tx1"/>
          </a:solidFill>
          <a:latin typeface="+mn-lt"/>
          <a:ea typeface="ＭＳ Ｐゴシック" pitchFamily="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7" charset="2"/>
        <a:buChar char="q"/>
        <a:defRPr sz="2000">
          <a:solidFill>
            <a:schemeClr val="tx1"/>
          </a:solidFill>
          <a:latin typeface="+mn-lt"/>
          <a:ea typeface="ＭＳ Ｐゴシック" pitchFamily="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7" charset="2"/>
        <a:buChar char="§"/>
        <a:defRPr sz="2000">
          <a:solidFill>
            <a:schemeClr val="tx1"/>
          </a:solidFill>
          <a:latin typeface="+mn-lt"/>
          <a:ea typeface="ＭＳ Ｐゴシック" pitchFamily="7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La trans</a:t>
            </a:r>
            <a:r>
              <a:rPr lang="en-US"/>
              <a:t>humance, facteur d’identité</a:t>
            </a: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61075"/>
            <a:ext cx="82296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11638" y="0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840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Corinne Eychenne		UE3		          LPGAEMP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243638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7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A30493-BACC-8343-9764-387609F17B83}" type="slidenum">
              <a:rPr lang="fr-F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395288" y="620713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7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7" charset="2"/>
        <a:buChar char="q"/>
        <a:defRPr sz="2600">
          <a:solidFill>
            <a:schemeClr val="tx1"/>
          </a:solidFill>
          <a:latin typeface="+mn-lt"/>
          <a:ea typeface="ＭＳ Ｐゴシック" pitchFamily="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7" charset="2"/>
        <a:buChar char="n"/>
        <a:defRPr sz="2200">
          <a:solidFill>
            <a:schemeClr val="tx1"/>
          </a:solidFill>
          <a:latin typeface="+mn-lt"/>
          <a:ea typeface="ＭＳ Ｐゴシック" pitchFamily="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7" charset="2"/>
        <a:buChar char="q"/>
        <a:defRPr sz="2000">
          <a:solidFill>
            <a:schemeClr val="tx1"/>
          </a:solidFill>
          <a:latin typeface="+mn-lt"/>
          <a:ea typeface="ＭＳ Ｐゴシック" pitchFamily="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7" charset="2"/>
        <a:buChar char="§"/>
        <a:defRPr sz="2000">
          <a:solidFill>
            <a:schemeClr val="tx1"/>
          </a:solidFill>
          <a:latin typeface="+mn-lt"/>
          <a:ea typeface="ＭＳ Ｐゴシック" pitchFamily="7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E06132-5AB4-40D7-9FAA-2D55456CDC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25/11/13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Corinne Eychenne – UE GE0E17X - Dynamiques des campagnes contemporaines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A32492F-2F15-4D47-BFE0-AEC9393E51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E06132-5AB4-40D7-9FAA-2D55456CDC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25/11/13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Corinne Eychenne – UE GE0E17X - Dynamiques des campagnes contemporaines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A32492F-2F15-4D47-BFE0-AEC9393E51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CCF80CF-7BE7-443F-8524-8180AE2F5B5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25/11/13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588026-3DCD-4656-A0E6-BDF0C11E33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E06132-5AB4-40D7-9FAA-2D55456CDC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25/11/13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Corinne Eychenne – UE GE0E17X - Dynamiques des campagnes contemporaines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A32492F-2F15-4D47-BFE0-AEC9393E51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36815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Le rural en perspectives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38214" y="4625752"/>
            <a:ext cx="6400800" cy="2232248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Laurence Barthe</a:t>
            </a:r>
          </a:p>
          <a:p>
            <a:r>
              <a:rPr lang="fr-FR" sz="2000" b="1" dirty="0" smtClean="0"/>
              <a:t>Maître de conférences en géographie</a:t>
            </a:r>
          </a:p>
          <a:p>
            <a:r>
              <a:rPr lang="fr-FR" sz="2000" b="1" dirty="0" smtClean="0"/>
              <a:t>UMR Dynamiques Rurales</a:t>
            </a:r>
          </a:p>
          <a:p>
            <a:r>
              <a:rPr lang="fr-FR" sz="2000" b="1" dirty="0" smtClean="0"/>
              <a:t>Université </a:t>
            </a:r>
            <a:r>
              <a:rPr lang="fr-FR" sz="2000" b="1" dirty="0"/>
              <a:t>T</a:t>
            </a:r>
            <a:r>
              <a:rPr lang="fr-FR" sz="2000" b="1" dirty="0" smtClean="0"/>
              <a:t>oulouse le Mirail</a:t>
            </a:r>
          </a:p>
          <a:p>
            <a:r>
              <a:rPr lang="fr-FR" sz="2000" b="1" dirty="0" smtClean="0"/>
              <a:t>26 novembre 2013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22644" cy="26321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785" y="79912"/>
            <a:ext cx="2533229" cy="2552204"/>
          </a:xfrm>
          <a:prstGeom prst="rect">
            <a:avLst/>
          </a:prstGeom>
        </p:spPr>
      </p:pic>
      <p:pic>
        <p:nvPicPr>
          <p:cNvPr id="8" name="Picture 2" descr="P10007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77671"/>
            <a:ext cx="2624069" cy="2080329"/>
          </a:xfrm>
          <a:prstGeom prst="rect">
            <a:avLst/>
          </a:prstGeom>
          <a:solidFill>
            <a:srgbClr val="D9D9D9"/>
          </a:solidFill>
          <a:ln w="28575" cap="sq">
            <a:solidFill>
              <a:srgbClr val="928779"/>
            </a:solidFill>
            <a:miter lim="800000"/>
            <a:headEnd/>
            <a:tailEnd/>
          </a:ln>
          <a:effectLst>
            <a:outerShdw blurRad="63500" dist="50800" dir="2700000" algn="tl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Doublegrp7 c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188913"/>
            <a:ext cx="8902700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6190" y="6243638"/>
            <a:ext cx="514350" cy="457200"/>
          </a:xfrm>
        </p:spPr>
        <p:txBody>
          <a:bodyPr/>
          <a:lstStyle/>
          <a:p>
            <a:endParaRPr lang="es-UY" dirty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092825"/>
          </a:xfrm>
          <a:noFill/>
        </p:spPr>
        <p:txBody>
          <a:bodyPr/>
          <a:lstStyle/>
          <a:p>
            <a:pPr eaLnBrk="1" hangingPunct="1"/>
            <a:r>
              <a:rPr lang="fr-FR" dirty="0">
                <a:solidFill>
                  <a:srgbClr val="3366FF"/>
                </a:solidFill>
              </a:rPr>
              <a:t>Trois figures de la campagne en tensions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039813" y="1628775"/>
            <a:ext cx="2374900" cy="446405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lin ang="18900000" scaled="1"/>
          </a:gradFill>
          <a:ln w="79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1447800" y="1933575"/>
            <a:ext cx="1558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000000"/>
                </a:solidFill>
              </a:rPr>
              <a:t>Campagne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000000"/>
                </a:solidFill>
              </a:rPr>
              <a:t>ressource</a:t>
            </a: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1249363" y="3152775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Le rural productif </a:t>
            </a: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6156325" y="1628775"/>
            <a:ext cx="2417763" cy="4464050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100000">
                <a:srgbClr val="CCFF99"/>
              </a:gs>
            </a:gsLst>
            <a:lin ang="18900000" scaled="1"/>
          </a:gradFill>
          <a:ln w="79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9944" name="Rectangle 12"/>
          <p:cNvSpPr>
            <a:spLocks noChangeArrowheads="1"/>
          </p:cNvSpPr>
          <p:nvPr/>
        </p:nvSpPr>
        <p:spPr bwMode="auto">
          <a:xfrm>
            <a:off x="6584950" y="1933575"/>
            <a:ext cx="1558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000000"/>
                </a:solidFill>
              </a:rPr>
              <a:t>Campagne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000000"/>
                </a:solidFill>
              </a:rPr>
              <a:t>nature</a:t>
            </a: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6297613" y="3140075"/>
            <a:ext cx="213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Les espaces ruraux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comme espaces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naturels</a:t>
            </a:r>
          </a:p>
        </p:txBody>
      </p:sp>
      <p:sp>
        <p:nvSpPr>
          <p:cNvPr id="39946" name="Rectangle 16"/>
          <p:cNvSpPr>
            <a:spLocks noChangeArrowheads="1"/>
          </p:cNvSpPr>
          <p:nvPr/>
        </p:nvSpPr>
        <p:spPr bwMode="auto">
          <a:xfrm>
            <a:off x="3563938" y="1628775"/>
            <a:ext cx="2500312" cy="44640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18900000" scaled="1"/>
          </a:gradFill>
          <a:ln w="79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9947" name="Rectangle 17"/>
          <p:cNvSpPr>
            <a:spLocks noChangeArrowheads="1"/>
          </p:cNvSpPr>
          <p:nvPr/>
        </p:nvSpPr>
        <p:spPr bwMode="auto">
          <a:xfrm>
            <a:off x="3886200" y="1925638"/>
            <a:ext cx="1762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000000"/>
                </a:solidFill>
              </a:rPr>
              <a:t>Campagne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000000"/>
                </a:solidFill>
              </a:rPr>
              <a:t>cadre de vie</a:t>
            </a: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39948" name="Rectangle 18"/>
          <p:cNvSpPr>
            <a:spLocks noChangeArrowheads="1"/>
          </p:cNvSpPr>
          <p:nvPr/>
        </p:nvSpPr>
        <p:spPr bwMode="auto">
          <a:xfrm>
            <a:off x="3743325" y="3144838"/>
            <a:ext cx="2044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Le rural résidentiel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et  récréatif</a:t>
            </a:r>
            <a:r>
              <a:rPr lang="fr-FR" sz="1300" b="1">
                <a:solidFill>
                  <a:srgbClr val="000000"/>
                </a:solidFill>
                <a:latin typeface="Times New Roman" pitchFamily="7" charset="0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39949" name="Rectangle 9"/>
          <p:cNvSpPr>
            <a:spLocks noChangeArrowheads="1"/>
          </p:cNvSpPr>
          <p:nvPr/>
        </p:nvSpPr>
        <p:spPr bwMode="auto">
          <a:xfrm>
            <a:off x="1325563" y="4292600"/>
            <a:ext cx="1892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L’espace support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 d’activités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économique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411913" y="4292600"/>
            <a:ext cx="1993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L’espace réservé 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conservation,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préservation,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prévention</a:t>
            </a:r>
          </a:p>
        </p:txBody>
      </p:sp>
      <p:sp>
        <p:nvSpPr>
          <p:cNvPr id="39951" name="Rectangle 19"/>
          <p:cNvSpPr>
            <a:spLocks noChangeArrowheads="1"/>
          </p:cNvSpPr>
          <p:nvPr/>
        </p:nvSpPr>
        <p:spPr bwMode="auto">
          <a:xfrm>
            <a:off x="3686175" y="4292600"/>
            <a:ext cx="224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L’espace consommé</a:t>
            </a:r>
          </a:p>
        </p:txBody>
      </p:sp>
      <p:sp>
        <p:nvSpPr>
          <p:cNvPr id="39952" name="Text Box 20"/>
          <p:cNvSpPr txBox="1">
            <a:spLocks noChangeArrowheads="1"/>
          </p:cNvSpPr>
          <p:nvPr/>
        </p:nvSpPr>
        <p:spPr bwMode="auto">
          <a:xfrm>
            <a:off x="3992563" y="4749800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L’économie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résidentielle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sz="3556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Une ruralité en mutation 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8964488" cy="5184576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		- une reprise démographique confirmée : 1990-1999 +1,1% et +0.7% entre 2000-2006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		- une diversification sociale qui place les agriculteurs comme une catégorie sociale minoritaire dans les espaces ruraux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		- une mobilité accrue des populations rurales qui traduit une complémentarité plus forte entre espaces ruraux et espaces urbains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		- une diversification des fonctions de l’agriculture : fonction de production de biens alimentaires, fonction environnementale, fonction récréative, fonction territoriale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		- une diversification des activités économiques : tertiarisation de l’emploi, accueil de nouvelles activités non agricoles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buFont typeface="Wingdings" pitchFamily="2" charset="2"/>
              <a:buNone/>
            </a:pPr>
            <a:endParaRPr lang="fr-FR" sz="19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fr-FR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La place et la représentation de la ruralité dans la société connaissent d’importants changements qui se traduisent par une mutation des dispositifs d’action publique en faveur de ces espaces.</a:t>
            </a:r>
          </a:p>
          <a:p>
            <a:pPr algn="just" eaLnBrk="1" hangingPunct="1">
              <a:buFont typeface="Wingdings" pitchFamily="2" charset="2"/>
              <a:buNone/>
            </a:pP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79512" y="4221089"/>
            <a:ext cx="733425" cy="864096"/>
          </a:xfrm>
          <a:prstGeom prst="curvedRightArrow">
            <a:avLst>
              <a:gd name="adj1" fmla="val 41614"/>
              <a:gd name="adj2" fmla="val 710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rgbClr val="0070C0"/>
                </a:solidFill>
              </a:rPr>
              <a:t>2- Défis et incertitudes pour penser l’avenir des espaces ruraux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44675"/>
            <a:ext cx="7632700" cy="396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396" y="18"/>
            <a:ext cx="6931628" cy="887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414" y="0"/>
            <a:ext cx="369458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16862"/>
            <a:ext cx="3312368" cy="16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p7_S1-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3" t="15184" r="24765" b="31985"/>
          <a:stretch>
            <a:fillRect/>
          </a:stretch>
        </p:blipFill>
        <p:spPr bwMode="auto">
          <a:xfrm>
            <a:off x="3924300" y="1008063"/>
            <a:ext cx="427831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57200" y="342900"/>
            <a:ext cx="82184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2300" b="1" dirty="0" smtClean="0">
                <a:solidFill>
                  <a:srgbClr val="928779"/>
                </a:solidFill>
              </a:rPr>
              <a:t> L’hypothèse de l’entre-soi : le rural, espace du confort résidentiel, sécurisé</a:t>
            </a:r>
            <a:endParaRPr lang="fr-FR" sz="2300" b="1" dirty="0">
              <a:solidFill>
                <a:srgbClr val="928779"/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85775" y="1887538"/>
            <a:ext cx="1030288" cy="1160462"/>
          </a:xfrm>
          <a:prstGeom prst="rect">
            <a:avLst/>
          </a:prstGeom>
          <a:noFill/>
          <a:ln w="15875">
            <a:solidFill>
              <a:srgbClr val="DD890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2293" name="Picture 6" descr="grp7_S1-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3" t="15184" r="24765" b="31985"/>
          <a:stretch>
            <a:fillRect/>
          </a:stretch>
        </p:blipFill>
        <p:spPr bwMode="auto">
          <a:xfrm>
            <a:off x="539750" y="1916113"/>
            <a:ext cx="9493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grp7_S2-01"/>
          <p:cNvPicPr>
            <a:picLocks noChangeAspect="1" noChangeArrowheads="1"/>
          </p:cNvPicPr>
          <p:nvPr/>
        </p:nvPicPr>
        <p:blipFill>
          <a:blip r:embed="rId4" cstate="print"/>
          <a:srcRect l="11430" t="28046" r="18097" b="23299"/>
          <a:stretch>
            <a:fillRect/>
          </a:stretch>
        </p:blipFill>
        <p:spPr bwMode="auto">
          <a:xfrm>
            <a:off x="1673225" y="2411413"/>
            <a:ext cx="106521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grp7_S3-01"/>
          <p:cNvPicPr>
            <a:picLocks noChangeAspect="1" noChangeArrowheads="1"/>
          </p:cNvPicPr>
          <p:nvPr/>
        </p:nvPicPr>
        <p:blipFill>
          <a:blip r:embed="rId5" cstate="print"/>
          <a:srcRect l="11906" t="19966" r="22383" b="32086"/>
          <a:stretch>
            <a:fillRect/>
          </a:stretch>
        </p:blipFill>
        <p:spPr bwMode="auto">
          <a:xfrm>
            <a:off x="525463" y="3181350"/>
            <a:ext cx="9937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grp7_S4-01"/>
          <p:cNvPicPr>
            <a:picLocks noChangeAspect="1" noChangeArrowheads="1"/>
          </p:cNvPicPr>
          <p:nvPr/>
        </p:nvPicPr>
        <p:blipFill>
          <a:blip r:embed="rId6" cstate="print"/>
          <a:srcRect l="15717" t="15926" r="15717" b="32591"/>
          <a:stretch>
            <a:fillRect/>
          </a:stretch>
        </p:blipFill>
        <p:spPr bwMode="auto">
          <a:xfrm>
            <a:off x="1619250" y="3644900"/>
            <a:ext cx="10366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grp7_S5-01"/>
          <p:cNvPicPr>
            <a:picLocks noChangeAspect="1" noChangeArrowheads="1"/>
          </p:cNvPicPr>
          <p:nvPr/>
        </p:nvPicPr>
        <p:blipFill>
          <a:blip r:embed="rId7" cstate="print"/>
          <a:srcRect l="7620" t="19966" r="30432" b="32220"/>
          <a:stretch>
            <a:fillRect/>
          </a:stretch>
        </p:blipFill>
        <p:spPr bwMode="auto">
          <a:xfrm>
            <a:off x="539750" y="4424363"/>
            <a:ext cx="9350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342900"/>
            <a:ext cx="82184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2300" b="1" dirty="0" smtClean="0">
                <a:solidFill>
                  <a:srgbClr val="928779"/>
                </a:solidFill>
              </a:rPr>
              <a:t>L’hypothèse de la spécialisation productive autour des ressources fixes</a:t>
            </a:r>
            <a:endParaRPr lang="fr-FR" sz="2300" b="1" dirty="0">
              <a:solidFill>
                <a:srgbClr val="928779"/>
              </a:solidFill>
            </a:endParaRPr>
          </a:p>
        </p:txBody>
      </p:sp>
      <p:pic>
        <p:nvPicPr>
          <p:cNvPr id="14339" name="Picture 11" descr="grp7_S2-01"/>
          <p:cNvPicPr>
            <a:picLocks noChangeAspect="1" noChangeArrowheads="1"/>
          </p:cNvPicPr>
          <p:nvPr/>
        </p:nvPicPr>
        <p:blipFill>
          <a:blip r:embed="rId2" cstate="print"/>
          <a:srcRect l="11430" t="28046" r="18097" b="23299"/>
          <a:stretch>
            <a:fillRect/>
          </a:stretch>
        </p:blipFill>
        <p:spPr bwMode="auto">
          <a:xfrm>
            <a:off x="3735388" y="1265238"/>
            <a:ext cx="4797425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3" descr="grp7_S1-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3" t="15184" r="24765" b="31985"/>
          <a:stretch>
            <a:fillRect/>
          </a:stretch>
        </p:blipFill>
        <p:spPr bwMode="auto">
          <a:xfrm>
            <a:off x="539750" y="1916113"/>
            <a:ext cx="9493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grp7_S2-01"/>
          <p:cNvPicPr>
            <a:picLocks noChangeAspect="1" noChangeArrowheads="1"/>
          </p:cNvPicPr>
          <p:nvPr/>
        </p:nvPicPr>
        <p:blipFill>
          <a:blip r:embed="rId4" cstate="print"/>
          <a:srcRect l="11430" t="28046" r="18097" b="23299"/>
          <a:stretch>
            <a:fillRect/>
          </a:stretch>
        </p:blipFill>
        <p:spPr bwMode="auto">
          <a:xfrm>
            <a:off x="1673225" y="2411413"/>
            <a:ext cx="106521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5" descr="grp7_S3-01"/>
          <p:cNvPicPr>
            <a:picLocks noChangeAspect="1" noChangeArrowheads="1"/>
          </p:cNvPicPr>
          <p:nvPr/>
        </p:nvPicPr>
        <p:blipFill>
          <a:blip r:embed="rId5" cstate="print"/>
          <a:srcRect l="11906" t="19966" r="22383" b="32086"/>
          <a:stretch>
            <a:fillRect/>
          </a:stretch>
        </p:blipFill>
        <p:spPr bwMode="auto">
          <a:xfrm>
            <a:off x="525463" y="3181350"/>
            <a:ext cx="9937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6" descr="grp7_S4-01"/>
          <p:cNvPicPr>
            <a:picLocks noChangeAspect="1" noChangeArrowheads="1"/>
          </p:cNvPicPr>
          <p:nvPr/>
        </p:nvPicPr>
        <p:blipFill>
          <a:blip r:embed="rId6" cstate="print"/>
          <a:srcRect l="15717" t="15926" r="15717" b="32591"/>
          <a:stretch>
            <a:fillRect/>
          </a:stretch>
        </p:blipFill>
        <p:spPr bwMode="auto">
          <a:xfrm>
            <a:off x="1619250" y="3644900"/>
            <a:ext cx="10366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grp7_S5-01"/>
          <p:cNvPicPr>
            <a:picLocks noChangeAspect="1" noChangeArrowheads="1"/>
          </p:cNvPicPr>
          <p:nvPr/>
        </p:nvPicPr>
        <p:blipFill>
          <a:blip r:embed="rId7" cstate="print"/>
          <a:srcRect l="7620" t="19966" r="30432" b="32220"/>
          <a:stretch>
            <a:fillRect/>
          </a:stretch>
        </p:blipFill>
        <p:spPr bwMode="auto">
          <a:xfrm>
            <a:off x="539750" y="4424363"/>
            <a:ext cx="9350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8"/>
          <p:cNvSpPr>
            <a:spLocks noChangeArrowheads="1"/>
          </p:cNvSpPr>
          <p:nvPr/>
        </p:nvSpPr>
        <p:spPr bwMode="auto">
          <a:xfrm>
            <a:off x="1644650" y="2360613"/>
            <a:ext cx="1030288" cy="1160462"/>
          </a:xfrm>
          <a:prstGeom prst="rect">
            <a:avLst/>
          </a:prstGeom>
          <a:noFill/>
          <a:ln w="15875">
            <a:solidFill>
              <a:srgbClr val="DD890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342900"/>
            <a:ext cx="82184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2300" b="1" dirty="0" smtClean="0">
                <a:solidFill>
                  <a:srgbClr val="928779"/>
                </a:solidFill>
              </a:rPr>
              <a:t>L’hypothèse de l’étalement urbain, de la densification généralisée</a:t>
            </a:r>
            <a:endParaRPr lang="fr-FR" sz="2300" b="1" dirty="0">
              <a:solidFill>
                <a:srgbClr val="928779"/>
              </a:solidFill>
            </a:endParaRPr>
          </a:p>
        </p:txBody>
      </p:sp>
      <p:pic>
        <p:nvPicPr>
          <p:cNvPr id="16387" name="Picture 3" descr="grp7_S3-01"/>
          <p:cNvPicPr>
            <a:picLocks noChangeAspect="1" noChangeArrowheads="1"/>
          </p:cNvPicPr>
          <p:nvPr/>
        </p:nvPicPr>
        <p:blipFill>
          <a:blip r:embed="rId2" cstate="print"/>
          <a:srcRect l="11906" t="19966" r="22383" b="32086"/>
          <a:stretch>
            <a:fillRect/>
          </a:stretch>
        </p:blipFill>
        <p:spPr bwMode="auto">
          <a:xfrm>
            <a:off x="3779838" y="1557338"/>
            <a:ext cx="447357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grp7_S1-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3" t="15184" r="24765" b="31985"/>
          <a:stretch>
            <a:fillRect/>
          </a:stretch>
        </p:blipFill>
        <p:spPr bwMode="auto">
          <a:xfrm>
            <a:off x="539750" y="1916113"/>
            <a:ext cx="9493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grp7_S2-01"/>
          <p:cNvPicPr>
            <a:picLocks noChangeAspect="1" noChangeArrowheads="1"/>
          </p:cNvPicPr>
          <p:nvPr/>
        </p:nvPicPr>
        <p:blipFill>
          <a:blip r:embed="rId4" cstate="print"/>
          <a:srcRect l="11430" t="28046" r="18097" b="23299"/>
          <a:stretch>
            <a:fillRect/>
          </a:stretch>
        </p:blipFill>
        <p:spPr bwMode="auto">
          <a:xfrm>
            <a:off x="1673225" y="2411413"/>
            <a:ext cx="106521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grp7_S3-01"/>
          <p:cNvPicPr>
            <a:picLocks noChangeAspect="1" noChangeArrowheads="1"/>
          </p:cNvPicPr>
          <p:nvPr/>
        </p:nvPicPr>
        <p:blipFill>
          <a:blip r:embed="rId5" cstate="print"/>
          <a:srcRect l="11906" t="19966" r="22383" b="32086"/>
          <a:stretch>
            <a:fillRect/>
          </a:stretch>
        </p:blipFill>
        <p:spPr bwMode="auto">
          <a:xfrm>
            <a:off x="525463" y="3181350"/>
            <a:ext cx="9937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grp7_S4-01"/>
          <p:cNvPicPr>
            <a:picLocks noChangeAspect="1" noChangeArrowheads="1"/>
          </p:cNvPicPr>
          <p:nvPr/>
        </p:nvPicPr>
        <p:blipFill>
          <a:blip r:embed="rId6" cstate="print"/>
          <a:srcRect l="15717" t="15926" r="15717" b="32591"/>
          <a:stretch>
            <a:fillRect/>
          </a:stretch>
        </p:blipFill>
        <p:spPr bwMode="auto">
          <a:xfrm>
            <a:off x="1619250" y="3644900"/>
            <a:ext cx="10366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grp7_S5-01"/>
          <p:cNvPicPr>
            <a:picLocks noChangeAspect="1" noChangeArrowheads="1"/>
          </p:cNvPicPr>
          <p:nvPr/>
        </p:nvPicPr>
        <p:blipFill>
          <a:blip r:embed="rId7" cstate="print"/>
          <a:srcRect l="7620" t="19966" r="30432" b="32220"/>
          <a:stretch>
            <a:fillRect/>
          </a:stretch>
        </p:blipFill>
        <p:spPr bwMode="auto">
          <a:xfrm>
            <a:off x="539750" y="4424363"/>
            <a:ext cx="9350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487363" y="3122613"/>
            <a:ext cx="1030287" cy="1160462"/>
          </a:xfrm>
          <a:prstGeom prst="rect">
            <a:avLst/>
          </a:prstGeom>
          <a:noFill/>
          <a:ln w="15875">
            <a:solidFill>
              <a:srgbClr val="DD890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342900"/>
            <a:ext cx="82184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2300" b="1" dirty="0" smtClean="0">
                <a:solidFill>
                  <a:srgbClr val="928779"/>
                </a:solidFill>
              </a:rPr>
              <a:t>L’hypothèse des systèmes ruraux intégrés autour de l’innovation territoriale</a:t>
            </a:r>
            <a:endParaRPr lang="fr-FR" sz="2300" b="1" dirty="0">
              <a:solidFill>
                <a:srgbClr val="928779"/>
              </a:solidFill>
            </a:endParaRPr>
          </a:p>
        </p:txBody>
      </p:sp>
      <p:pic>
        <p:nvPicPr>
          <p:cNvPr id="18435" name="Picture 3" descr="grp7_S4-01"/>
          <p:cNvPicPr>
            <a:picLocks noChangeAspect="1" noChangeArrowheads="1"/>
          </p:cNvPicPr>
          <p:nvPr/>
        </p:nvPicPr>
        <p:blipFill>
          <a:blip r:embed="rId2" cstate="print"/>
          <a:srcRect l="15717" t="15926" r="15717" b="32591"/>
          <a:stretch>
            <a:fillRect/>
          </a:stretch>
        </p:blipFill>
        <p:spPr bwMode="auto">
          <a:xfrm>
            <a:off x="3779838" y="1196975"/>
            <a:ext cx="466407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grp7_S1-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3" t="15184" r="24765" b="31985"/>
          <a:stretch>
            <a:fillRect/>
          </a:stretch>
        </p:blipFill>
        <p:spPr bwMode="auto">
          <a:xfrm>
            <a:off x="539750" y="1916113"/>
            <a:ext cx="9493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grp7_S2-01"/>
          <p:cNvPicPr>
            <a:picLocks noChangeAspect="1" noChangeArrowheads="1"/>
          </p:cNvPicPr>
          <p:nvPr/>
        </p:nvPicPr>
        <p:blipFill>
          <a:blip r:embed="rId4" cstate="print"/>
          <a:srcRect l="11430" t="28046" r="18097" b="23299"/>
          <a:stretch>
            <a:fillRect/>
          </a:stretch>
        </p:blipFill>
        <p:spPr bwMode="auto">
          <a:xfrm>
            <a:off x="1673225" y="2411413"/>
            <a:ext cx="106521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grp7_S3-01"/>
          <p:cNvPicPr>
            <a:picLocks noChangeAspect="1" noChangeArrowheads="1"/>
          </p:cNvPicPr>
          <p:nvPr/>
        </p:nvPicPr>
        <p:blipFill>
          <a:blip r:embed="rId5" cstate="print"/>
          <a:srcRect l="11906" t="19966" r="22383" b="32086"/>
          <a:stretch>
            <a:fillRect/>
          </a:stretch>
        </p:blipFill>
        <p:spPr bwMode="auto">
          <a:xfrm>
            <a:off x="525463" y="3181350"/>
            <a:ext cx="9937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grp7_S4-01"/>
          <p:cNvPicPr>
            <a:picLocks noChangeAspect="1" noChangeArrowheads="1"/>
          </p:cNvPicPr>
          <p:nvPr/>
        </p:nvPicPr>
        <p:blipFill>
          <a:blip r:embed="rId6" cstate="print"/>
          <a:srcRect l="15717" t="15926" r="15717" b="32591"/>
          <a:stretch>
            <a:fillRect/>
          </a:stretch>
        </p:blipFill>
        <p:spPr bwMode="auto">
          <a:xfrm>
            <a:off x="1619250" y="3644900"/>
            <a:ext cx="10366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grp7_S5-01"/>
          <p:cNvPicPr>
            <a:picLocks noChangeAspect="1" noChangeArrowheads="1"/>
          </p:cNvPicPr>
          <p:nvPr/>
        </p:nvPicPr>
        <p:blipFill>
          <a:blip r:embed="rId7" cstate="print"/>
          <a:srcRect l="7620" t="19966" r="30432" b="32220"/>
          <a:stretch>
            <a:fillRect/>
          </a:stretch>
        </p:blipFill>
        <p:spPr bwMode="auto">
          <a:xfrm>
            <a:off x="539750" y="4424363"/>
            <a:ext cx="9350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1638300" y="3644900"/>
            <a:ext cx="1030288" cy="1160463"/>
          </a:xfrm>
          <a:prstGeom prst="rect">
            <a:avLst/>
          </a:prstGeom>
          <a:noFill/>
          <a:ln w="15875">
            <a:solidFill>
              <a:srgbClr val="DD890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342900"/>
            <a:ext cx="82184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2300" b="1" dirty="0" smtClean="0">
                <a:solidFill>
                  <a:srgbClr val="928779"/>
                </a:solidFill>
              </a:rPr>
              <a:t>L’hypothèse d’une forte qualification des espaces ruraux, parties prenantes à distance  de la ville durable </a:t>
            </a:r>
            <a:endParaRPr lang="fr-FR" sz="2300" b="1" dirty="0">
              <a:solidFill>
                <a:srgbClr val="928779"/>
              </a:solidFill>
            </a:endParaRPr>
          </a:p>
        </p:txBody>
      </p:sp>
      <p:pic>
        <p:nvPicPr>
          <p:cNvPr id="20483" name="Picture 3" descr="grp7_S5-01"/>
          <p:cNvPicPr>
            <a:picLocks noChangeAspect="1" noChangeArrowheads="1"/>
          </p:cNvPicPr>
          <p:nvPr/>
        </p:nvPicPr>
        <p:blipFill>
          <a:blip r:embed="rId2" cstate="print"/>
          <a:srcRect l="7620" t="19966" r="30432" b="32220"/>
          <a:stretch>
            <a:fillRect/>
          </a:stretch>
        </p:blipFill>
        <p:spPr bwMode="auto">
          <a:xfrm>
            <a:off x="3779838" y="1268413"/>
            <a:ext cx="42100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grp7_S1-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3" t="15184" r="24765" b="31985"/>
          <a:stretch>
            <a:fillRect/>
          </a:stretch>
        </p:blipFill>
        <p:spPr bwMode="auto">
          <a:xfrm>
            <a:off x="539750" y="1916113"/>
            <a:ext cx="9493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grp7_S2-01"/>
          <p:cNvPicPr>
            <a:picLocks noChangeAspect="1" noChangeArrowheads="1"/>
          </p:cNvPicPr>
          <p:nvPr/>
        </p:nvPicPr>
        <p:blipFill>
          <a:blip r:embed="rId4" cstate="print"/>
          <a:srcRect l="11430" t="28046" r="18097" b="23299"/>
          <a:stretch>
            <a:fillRect/>
          </a:stretch>
        </p:blipFill>
        <p:spPr bwMode="auto">
          <a:xfrm>
            <a:off x="1673225" y="2411413"/>
            <a:ext cx="106521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grp7_S3-01"/>
          <p:cNvPicPr>
            <a:picLocks noChangeAspect="1" noChangeArrowheads="1"/>
          </p:cNvPicPr>
          <p:nvPr/>
        </p:nvPicPr>
        <p:blipFill>
          <a:blip r:embed="rId5" cstate="print"/>
          <a:srcRect l="11906" t="19966" r="22383" b="32086"/>
          <a:stretch>
            <a:fillRect/>
          </a:stretch>
        </p:blipFill>
        <p:spPr bwMode="auto">
          <a:xfrm>
            <a:off x="525463" y="3181350"/>
            <a:ext cx="9937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grp7_S4-01"/>
          <p:cNvPicPr>
            <a:picLocks noChangeAspect="1" noChangeArrowheads="1"/>
          </p:cNvPicPr>
          <p:nvPr/>
        </p:nvPicPr>
        <p:blipFill>
          <a:blip r:embed="rId6" cstate="print"/>
          <a:srcRect l="15717" t="15926" r="15717" b="32591"/>
          <a:stretch>
            <a:fillRect/>
          </a:stretch>
        </p:blipFill>
        <p:spPr bwMode="auto">
          <a:xfrm>
            <a:off x="1619250" y="3644900"/>
            <a:ext cx="10366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grp7_S5-01"/>
          <p:cNvPicPr>
            <a:picLocks noChangeAspect="1" noChangeArrowheads="1"/>
          </p:cNvPicPr>
          <p:nvPr/>
        </p:nvPicPr>
        <p:blipFill>
          <a:blip r:embed="rId7" cstate="print"/>
          <a:srcRect l="7620" t="19966" r="30432" b="32220"/>
          <a:stretch>
            <a:fillRect/>
          </a:stretch>
        </p:blipFill>
        <p:spPr bwMode="auto">
          <a:xfrm>
            <a:off x="539750" y="4424363"/>
            <a:ext cx="9350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638300" y="3644900"/>
            <a:ext cx="1030288" cy="1160463"/>
          </a:xfrm>
          <a:prstGeom prst="rect">
            <a:avLst/>
          </a:prstGeom>
          <a:noFill/>
          <a:ln w="15875">
            <a:solidFill>
              <a:srgbClr val="DD890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0070C0"/>
                </a:solidFill>
              </a:rPr>
              <a:t>1</a:t>
            </a:r>
            <a:r>
              <a:rPr lang="fr-FR" dirty="0" smtClean="0">
                <a:solidFill>
                  <a:srgbClr val="0070C0"/>
                </a:solidFill>
              </a:rPr>
              <a:t>- Quelle définition de la ruralité?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Une « </a:t>
            </a:r>
            <a:r>
              <a:rPr lang="fr-FR" dirty="0" err="1" smtClean="0"/>
              <a:t>résidualisation</a:t>
            </a:r>
            <a:r>
              <a:rPr lang="fr-FR" dirty="0" smtClean="0"/>
              <a:t> » statistique...mais maintien d’une forme singulière d’occupation du territoire marquée par la faible densité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431800"/>
            <a:ext cx="6143625" cy="1008063"/>
          </a:xfrm>
        </p:spPr>
        <p:txBody>
          <a:bodyPr/>
          <a:lstStyle/>
          <a:p>
            <a:r>
              <a:rPr lang="fr-FR" sz="2800" b="1" dirty="0"/>
              <a:t/>
            </a:r>
            <a:br>
              <a:rPr lang="fr-FR" sz="2800" b="1" dirty="0"/>
            </a:br>
            <a:r>
              <a:rPr lang="fr-FR" sz="3200" b="1" dirty="0">
                <a:solidFill>
                  <a:srgbClr val="002060"/>
                </a:solidFill>
              </a:rPr>
              <a:t>Tendances et enjeux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61304"/>
            <a:ext cx="4038600" cy="489826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sz="1900" dirty="0">
                <a:latin typeface="Times New Roman" pitchFamily="18" charset="0"/>
              </a:rPr>
              <a:t>Processus puissant de renouvellement des populations rurales, y compris dans le rural </a:t>
            </a:r>
            <a:r>
              <a:rPr lang="fr-FR" sz="1900" dirty="0" smtClean="0">
                <a:latin typeface="Times New Roman" pitchFamily="18" charset="0"/>
              </a:rPr>
              <a:t>plus isolé</a:t>
            </a:r>
            <a:r>
              <a:rPr lang="fr-FR" sz="1900" dirty="0">
                <a:latin typeface="Times New Roman" pitchFamily="18" charset="0"/>
              </a:rPr>
              <a:t>, qui engendre brassage social et recomposition </a:t>
            </a:r>
            <a:r>
              <a:rPr lang="fr-FR" sz="1900" dirty="0" smtClean="0">
                <a:latin typeface="Times New Roman" pitchFamily="18" charset="0"/>
              </a:rPr>
              <a:t>identitaire</a:t>
            </a:r>
          </a:p>
          <a:p>
            <a:pPr algn="just">
              <a:lnSpc>
                <a:spcPct val="90000"/>
              </a:lnSpc>
              <a:buNone/>
            </a:pPr>
            <a:endParaRPr lang="fr-FR" sz="19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sz="1900" dirty="0" smtClean="0">
                <a:latin typeface="Times New Roman" pitchFamily="18" charset="0"/>
              </a:rPr>
              <a:t>Mobilité </a:t>
            </a:r>
            <a:r>
              <a:rPr lang="fr-FR" sz="1900" dirty="0">
                <a:latin typeface="Times New Roman" pitchFamily="18" charset="0"/>
              </a:rPr>
              <a:t>croissante des populations rurales qui prend différentes formes : mobilité active, circulatoire et mobilité restreinte ou </a:t>
            </a:r>
            <a:r>
              <a:rPr lang="fr-FR" sz="1900" dirty="0" smtClean="0">
                <a:latin typeface="Times New Roman" pitchFamily="18" charset="0"/>
              </a:rPr>
              <a:t>contrainte</a:t>
            </a:r>
          </a:p>
          <a:p>
            <a:pPr algn="just">
              <a:lnSpc>
                <a:spcPct val="90000"/>
              </a:lnSpc>
              <a:buNone/>
            </a:pPr>
            <a:endParaRPr lang="fr-FR" sz="19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sz="2000" dirty="0" smtClean="0">
                <a:latin typeface="Times New Roman" pitchFamily="18" charset="0"/>
              </a:rPr>
              <a:t>Une occupation de l’espace instable où se côtoient des logiques contrastées liées à l’ancrage et aux trajectoires des individus</a:t>
            </a:r>
          </a:p>
          <a:p>
            <a:pPr algn="just">
              <a:lnSpc>
                <a:spcPct val="90000"/>
              </a:lnSpc>
            </a:pPr>
            <a:endParaRPr lang="fr-FR" sz="1900" dirty="0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761304"/>
            <a:ext cx="4038600" cy="4898259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 la mixité sociale à une identité rurale recomposée : quels activateurs du lien social ?</a:t>
            </a:r>
            <a:endParaRPr lang="fr-FR" sz="18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Quelle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prise en charge des conditions matérielles, économiques et sociales de l’ancrage des populations rurales ?</a:t>
            </a:r>
          </a:p>
          <a:p>
            <a:pPr algn="just">
              <a:lnSpc>
                <a:spcPct val="90000"/>
              </a:lnSpc>
            </a:pPr>
            <a:r>
              <a:rPr lang="fr-FR" sz="17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1700" dirty="0">
                <a:latin typeface="Times New Roman" pitchFamily="18" charset="0"/>
                <a:cs typeface="Times New Roman" pitchFamily="18" charset="0"/>
              </a:rPr>
              <a:t>figures et fonctions de la ruralité en tension : confrontation logique de bien privé et logique de bien public pose la question de la gestion de la multifonctionnalité</a:t>
            </a:r>
            <a:endParaRPr lang="fr-FR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sz="1700" dirty="0" smtClean="0">
                <a:latin typeface="Times New Roman" pitchFamily="18" charset="0"/>
                <a:cs typeface="Times New Roman" pitchFamily="18" charset="0"/>
              </a:rPr>
              <a:t>Vers </a:t>
            </a:r>
            <a:r>
              <a:rPr lang="fr-FR" sz="1700" dirty="0">
                <a:latin typeface="Times New Roman" pitchFamily="18" charset="0"/>
                <a:cs typeface="Times New Roman" pitchFamily="18" charset="0"/>
              </a:rPr>
              <a:t>une économie de services à la personne et aux espaces ?</a:t>
            </a:r>
          </a:p>
          <a:p>
            <a:pPr algn="just">
              <a:lnSpc>
                <a:spcPct val="90000"/>
              </a:lnSpc>
            </a:pPr>
            <a:r>
              <a:rPr lang="fr-FR" sz="1700" dirty="0">
                <a:latin typeface="Times New Roman" pitchFamily="18" charset="0"/>
                <a:cs typeface="Times New Roman" pitchFamily="18" charset="0"/>
              </a:rPr>
              <a:t>Entre occupation extensive  et occupation densifiée de l’espace, quelle conception de l’aménagement de l’espace dans les territoires ruraux?</a:t>
            </a:r>
            <a:endParaRPr lang="fr-FR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fr-FR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UY" dirty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092825"/>
          </a:xfrm>
          <a:noFill/>
        </p:spPr>
        <p:txBody>
          <a:bodyPr/>
          <a:lstStyle/>
          <a:p>
            <a:pPr eaLnBrk="1" hangingPunct="1"/>
            <a:r>
              <a:rPr lang="fr-FR" dirty="0">
                <a:solidFill>
                  <a:srgbClr val="3366FF"/>
                </a:solidFill>
              </a:rPr>
              <a:t>Trois approches quantitatives de la ruralité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116013" y="1628775"/>
            <a:ext cx="2301875" cy="4392613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lin ang="18900000" scaled="1"/>
          </a:gradFill>
          <a:ln w="79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>
                <a:solidFill>
                  <a:srgbClr val="000000"/>
                </a:solidFill>
              </a:rPr>
              <a:t>Une faible densité de population et de constructions 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 b="1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>
                <a:solidFill>
                  <a:srgbClr val="000000"/>
                </a:solidFill>
              </a:rPr>
              <a:t>Communes qui comptent moins de 2000 habitants agglomérés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 b="1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 b="1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 b="1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>
                <a:solidFill>
                  <a:srgbClr val="000000"/>
                </a:solidFill>
              </a:rPr>
              <a:t>Définition de  l’INSEE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220913" y="193357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195513" y="315277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563938" y="1628775"/>
            <a:ext cx="2500312" cy="44640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18900000" scaled="1"/>
          </a:gradFill>
          <a:ln w="79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>
                <a:solidFill>
                  <a:srgbClr val="000000"/>
                </a:solidFill>
              </a:rPr>
              <a:t>Une configuration spécifique de la relation emploi – résidence qui permet d’identifier 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UY" sz="1600">
                <a:solidFill>
                  <a:srgbClr val="000000"/>
                </a:solidFill>
              </a:rPr>
              <a:t>Un espace rural sous faible inflence urbaine</a:t>
            </a:r>
            <a:endParaRPr lang="en-US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</a:rPr>
              <a:t>Poles ruraux (entre 2000 et 5000 emplois)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- Espace rural isolé</a:t>
            </a:r>
          </a:p>
        </p:txBody>
      </p:sp>
      <p:sp>
        <p:nvSpPr>
          <p:cNvPr id="717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58888" y="5373688"/>
            <a:ext cx="1974850" cy="574675"/>
          </a:xfrm>
          <a:prstGeom prst="actionButtonBlank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0066"/>
                </a:solidFill>
              </a:rPr>
              <a:t>Un espace rural résiduel</a:t>
            </a:r>
          </a:p>
        </p:txBody>
      </p:sp>
      <p:sp>
        <p:nvSpPr>
          <p:cNvPr id="717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5373688"/>
            <a:ext cx="2232025" cy="504825"/>
          </a:xfrm>
          <a:prstGeom prst="actionButtonBlank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0066"/>
                </a:solidFill>
              </a:rPr>
              <a:t>Un espace à dominante rurale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0066"/>
                </a:solidFill>
              </a:rPr>
              <a:t>en étroite relation avec la ville</a:t>
            </a:r>
          </a:p>
        </p:txBody>
      </p:sp>
      <p:sp>
        <p:nvSpPr>
          <p:cNvPr id="717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77075" y="5661025"/>
            <a:ext cx="576263" cy="287338"/>
          </a:xfrm>
          <a:prstGeom prst="actionButtonBlank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FF0066"/>
              </a:solidFill>
            </a:endParaRPr>
          </a:p>
        </p:txBody>
      </p:sp>
      <p:sp>
        <p:nvSpPr>
          <p:cNvPr id="7179" name="AutoShape 10"/>
          <p:cNvSpPr>
            <a:spLocks noChangeArrowheads="1"/>
          </p:cNvSpPr>
          <p:nvPr/>
        </p:nvSpPr>
        <p:spPr bwMode="auto">
          <a:xfrm>
            <a:off x="1908175" y="4149725"/>
            <a:ext cx="485775" cy="615950"/>
          </a:xfrm>
          <a:prstGeom prst="downArrow">
            <a:avLst>
              <a:gd name="adj1" fmla="val 50000"/>
              <a:gd name="adj2" fmla="val 31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6156325" y="1628775"/>
            <a:ext cx="2417763" cy="4464050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100000">
                <a:srgbClr val="CCFF99"/>
              </a:gs>
            </a:gsLst>
            <a:lin ang="18900000" scaled="1"/>
          </a:gradFill>
          <a:ln w="79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>
                <a:solidFill>
                  <a:srgbClr val="000000"/>
                </a:solidFill>
              </a:rPr>
              <a:t>Définitions européenne et de l’OCDE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>
                <a:solidFill>
                  <a:srgbClr val="000000"/>
                </a:solidFill>
              </a:rPr>
              <a:t>Une faible densité de population : moins de 150 hab/km2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>
                <a:solidFill>
                  <a:srgbClr val="000000"/>
                </a:solidFill>
              </a:rPr>
              <a:t>Problématique principale de zones rurales en situation de retard de développement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</a:endParaRPr>
          </a:p>
        </p:txBody>
      </p:sp>
      <p:sp>
        <p:nvSpPr>
          <p:cNvPr id="7181" name="AutoShape 12"/>
          <p:cNvSpPr>
            <a:spLocks noChangeArrowheads="1"/>
          </p:cNvSpPr>
          <p:nvPr/>
        </p:nvSpPr>
        <p:spPr bwMode="auto">
          <a:xfrm>
            <a:off x="6948488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96" y="-27384"/>
            <a:ext cx="7934712" cy="51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101" y="4725144"/>
            <a:ext cx="5864203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3529"/>
            <a:ext cx="4752528" cy="64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88925" y="4551264"/>
            <a:ext cx="3851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fr-FR" sz="1200">
                <a:solidFill>
                  <a:prstClr val="black"/>
                </a:solidFill>
              </a:rPr>
              <a:t>Source : INSEE / Cartographie J. Buosi, UTM</a:t>
            </a:r>
          </a:p>
        </p:txBody>
      </p:sp>
      <p:pic>
        <p:nvPicPr>
          <p:cNvPr id="5" name="Picture 10" descr="aires_u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060450"/>
            <a:ext cx="6624638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4400" dirty="0">
                <a:solidFill>
                  <a:srgbClr val="3366FF"/>
                </a:solidFill>
              </a:rPr>
              <a:t>Qu’est-ce que l’espace rural ?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251520" y="2767762"/>
            <a:ext cx="4103688" cy="21206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fr-FR" sz="2000" b="1" dirty="0"/>
          </a:p>
          <a:p>
            <a:pPr marL="342900" indent="-342900" algn="ctr">
              <a:spcBef>
                <a:spcPct val="20000"/>
              </a:spcBef>
            </a:pPr>
            <a:r>
              <a:rPr lang="fr-FR" b="1" i="1" dirty="0" smtClean="0"/>
              <a:t>Un </a:t>
            </a:r>
            <a:r>
              <a:rPr lang="fr-FR" b="1" i="1" dirty="0"/>
              <a:t>mode particulier d’utilisation </a:t>
            </a:r>
            <a:r>
              <a:rPr lang="fr-FR" b="1" i="1" dirty="0" smtClean="0"/>
              <a:t>de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b="1" i="1" dirty="0" smtClean="0"/>
              <a:t> </a:t>
            </a:r>
            <a:r>
              <a:rPr lang="fr-FR" b="1" i="1" dirty="0"/>
              <a:t>l’espace et de vie sociale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 b="1" dirty="0"/>
              <a:t>	B. </a:t>
            </a:r>
            <a:r>
              <a:rPr lang="fr-FR" sz="2000" b="1" dirty="0" err="1" smtClean="0"/>
              <a:t>Kayser</a:t>
            </a:r>
            <a:endParaRPr lang="fr-FR" sz="2800" dirty="0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572000" y="1700213"/>
            <a:ext cx="4191000" cy="4056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fr-FR" sz="2000" i="1" dirty="0" smtClean="0"/>
              <a:t>Une </a:t>
            </a:r>
            <a:r>
              <a:rPr lang="fr-FR" sz="2000" i="1" dirty="0"/>
              <a:t>faible densité d’habitants et de constructions</a:t>
            </a:r>
          </a:p>
          <a:p>
            <a:pPr marL="342900" indent="-342900" algn="just">
              <a:spcBef>
                <a:spcPct val="20000"/>
              </a:spcBef>
            </a:pPr>
            <a:r>
              <a:rPr lang="fr-FR" sz="2000" i="1" dirty="0"/>
              <a:t>Importance dans l’occupation de l’espace des cultures, de la forêt et des éléments </a:t>
            </a:r>
            <a:r>
              <a:rPr lang="fr-FR" sz="2000" i="1" dirty="0" smtClean="0"/>
              <a:t>naturels (ressources fixes)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fr-FR" sz="2000" i="1" dirty="0"/>
              <a:t>Un mode de vie, une identité de la société caractérisés par l’appartenance à des groupes de petite </a:t>
            </a:r>
            <a:r>
              <a:rPr lang="fr-FR" sz="2000" i="1" dirty="0" smtClean="0"/>
              <a:t>taille</a:t>
            </a:r>
            <a:endParaRPr lang="en-US" sz="2000" i="1" dirty="0" smtClean="0"/>
          </a:p>
          <a:p>
            <a:pPr marL="342900" indent="-342900" algn="just">
              <a:spcBef>
                <a:spcPct val="20000"/>
              </a:spcBef>
            </a:pPr>
            <a:r>
              <a:rPr lang="en-US" sz="2000" i="1" dirty="0" smtClean="0"/>
              <a:t>Un rapport </a:t>
            </a:r>
            <a:r>
              <a:rPr lang="en-US" sz="2000" i="1" dirty="0" err="1" smtClean="0"/>
              <a:t>privilégié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complexe</a:t>
            </a:r>
            <a:r>
              <a:rPr lang="en-US" sz="2000" i="1" dirty="0" smtClean="0"/>
              <a:t> à la nature (</a:t>
            </a:r>
            <a:r>
              <a:rPr lang="en-US" sz="2000" i="1" dirty="0" err="1" smtClean="0"/>
              <a:t>bien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privé/bien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commun</a:t>
            </a:r>
            <a:r>
              <a:rPr lang="en-US" sz="2000" i="1" dirty="0" smtClean="0"/>
              <a:t>)</a:t>
            </a:r>
          </a:p>
          <a:p>
            <a:pPr marL="342900" indent="-342900">
              <a:spcBef>
                <a:spcPct val="20000"/>
              </a:spcBef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arte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8275"/>
            <a:ext cx="70866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381000" y="3505200"/>
            <a:ext cx="3048000" cy="2924175"/>
            <a:chOff x="144" y="2256"/>
            <a:chExt cx="1920" cy="1842"/>
          </a:xfrm>
        </p:grpSpPr>
        <p:sp>
          <p:nvSpPr>
            <p:cNvPr id="8196" name="Text Box 1027"/>
            <p:cNvSpPr txBox="1">
              <a:spLocks noChangeArrowheads="1"/>
            </p:cNvSpPr>
            <p:nvPr/>
          </p:nvSpPr>
          <p:spPr bwMode="auto">
            <a:xfrm>
              <a:off x="480" y="2256"/>
              <a:ext cx="1584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>
                  <a:cs typeface="Times New Roman" pitchFamily="18" charset="0"/>
                </a:rPr>
                <a:t>Espaces </a:t>
              </a:r>
              <a:r>
                <a:rPr lang="fr-FR" sz="1600" b="1" i="1">
                  <a:cs typeface="Times New Roman" pitchFamily="18" charset="0"/>
                </a:rPr>
                <a:t>de faible densité statistique </a:t>
              </a:r>
              <a:r>
                <a:rPr lang="fr-FR" sz="1600" b="1">
                  <a:cs typeface="Times New Roman" pitchFamily="18" charset="0"/>
                </a:rPr>
                <a:t>(d≤30 hab/km²) </a:t>
              </a:r>
            </a:p>
            <a:p>
              <a:pPr>
                <a:spcBef>
                  <a:spcPct val="50000"/>
                </a:spcBef>
              </a:pPr>
              <a:r>
                <a:rPr lang="fr-FR" sz="1600" b="1">
                  <a:cs typeface="Times New Roman" pitchFamily="18" charset="0"/>
                </a:rPr>
                <a:t>= 42 % des communes</a:t>
              </a:r>
            </a:p>
            <a:p>
              <a:pPr>
                <a:spcBef>
                  <a:spcPct val="50000"/>
                </a:spcBef>
              </a:pPr>
              <a:r>
                <a:rPr lang="fr-FR" sz="1600" b="1">
                  <a:cs typeface="Times New Roman" pitchFamily="18" charset="0"/>
                </a:rPr>
                <a:t>= 48 % de la surface</a:t>
              </a:r>
            </a:p>
            <a:p>
              <a:pPr>
                <a:spcBef>
                  <a:spcPct val="50000"/>
                </a:spcBef>
              </a:pPr>
              <a:r>
                <a:rPr lang="fr-FR" sz="1600" b="1">
                  <a:cs typeface="Times New Roman" pitchFamily="18" charset="0"/>
                </a:rPr>
                <a:t>4 M hab.</a:t>
              </a:r>
            </a:p>
            <a:p>
              <a:pPr>
                <a:spcBef>
                  <a:spcPct val="50000"/>
                </a:spcBef>
              </a:pPr>
              <a:endParaRPr lang="fr-FR" sz="1600" b="1"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fr-FR" sz="1600" b="1">
                  <a:cs typeface="Times New Roman" pitchFamily="18" charset="0"/>
                </a:rPr>
                <a:t>Espaces </a:t>
              </a:r>
              <a:r>
                <a:rPr lang="fr-FR" sz="1600" b="1" i="1">
                  <a:cs typeface="Times New Roman" pitchFamily="18" charset="0"/>
                </a:rPr>
                <a:t>désertifiés</a:t>
              </a:r>
              <a:r>
                <a:rPr lang="fr-FR" sz="1600" b="1">
                  <a:cs typeface="Times New Roman" pitchFamily="18" charset="0"/>
                </a:rPr>
                <a:t> (d≤10 hab/km²) </a:t>
              </a:r>
            </a:p>
          </p:txBody>
        </p:sp>
        <p:sp>
          <p:nvSpPr>
            <p:cNvPr id="8197" name="Rectangle 1028"/>
            <p:cNvSpPr>
              <a:spLocks noChangeArrowheads="1"/>
            </p:cNvSpPr>
            <p:nvPr/>
          </p:nvSpPr>
          <p:spPr bwMode="auto">
            <a:xfrm>
              <a:off x="144" y="240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8" name="Rectangle 1029"/>
            <p:cNvSpPr>
              <a:spLocks noChangeArrowheads="1"/>
            </p:cNvSpPr>
            <p:nvPr/>
          </p:nvSpPr>
          <p:spPr bwMode="auto">
            <a:xfrm>
              <a:off x="144" y="3833"/>
              <a:ext cx="288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1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1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ème1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711</Words>
  <Application>Microsoft Macintosh PowerPoint</Application>
  <PresentationFormat>Présentation à l'écran (4:3)</PresentationFormat>
  <Paragraphs>114</Paragraphs>
  <Slides>20</Slides>
  <Notes>6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8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Thème Office</vt:lpstr>
      <vt:lpstr>Thème1</vt:lpstr>
      <vt:lpstr>1_Thème1</vt:lpstr>
      <vt:lpstr>2_Thème1</vt:lpstr>
      <vt:lpstr>1_Thème Office</vt:lpstr>
      <vt:lpstr>2_Thème Office</vt:lpstr>
      <vt:lpstr>3_Thème Office</vt:lpstr>
      <vt:lpstr>4_Thème Office</vt:lpstr>
      <vt:lpstr>Le rural en perspectives</vt:lpstr>
      <vt:lpstr>1- Quelle définition de la ruralité?</vt:lpstr>
      <vt:lpstr>Trois approches quantitatives de la ruralité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Trois figures de la campagne en tensions</vt:lpstr>
      <vt:lpstr>Une ruralité en mutation  </vt:lpstr>
      <vt:lpstr>2- Défis et incertitudes pour penser l’avenir des espaces ruraux 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 Tendances et enjeux</vt:lpstr>
    </vt:vector>
  </TitlesOfParts>
  <Manager/>
  <Company>Dynamiques Rurales - UTM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rural en perspectives</dc:title>
  <dc:subject/>
  <dc:creator>Laurence Barthe</dc:creator>
  <cp:keywords/>
  <dc:description/>
  <cp:lastModifiedBy>Laurence Barthe</cp:lastModifiedBy>
  <cp:revision>9</cp:revision>
  <dcterms:created xsi:type="dcterms:W3CDTF">2013-11-25T08:58:32Z</dcterms:created>
  <dcterms:modified xsi:type="dcterms:W3CDTF">2013-11-25T09:28:12Z</dcterms:modified>
  <cp:category/>
</cp:coreProperties>
</file>