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0"/>
  </p:notesMasterIdLst>
  <p:sldIdLst>
    <p:sldId id="315" r:id="rId2"/>
    <p:sldId id="316" r:id="rId3"/>
    <p:sldId id="317" r:id="rId4"/>
    <p:sldId id="318" r:id="rId5"/>
    <p:sldId id="319" r:id="rId6"/>
    <p:sldId id="320" r:id="rId7"/>
    <p:sldId id="295" r:id="rId8"/>
    <p:sldId id="322" r:id="rId9"/>
    <p:sldId id="324" r:id="rId10"/>
    <p:sldId id="300" r:id="rId11"/>
    <p:sldId id="299" r:id="rId12"/>
    <p:sldId id="323" r:id="rId13"/>
    <p:sldId id="302" r:id="rId14"/>
    <p:sldId id="303" r:id="rId15"/>
    <p:sldId id="338" r:id="rId16"/>
    <p:sldId id="304" r:id="rId17"/>
    <p:sldId id="312" r:id="rId18"/>
    <p:sldId id="325" r:id="rId19"/>
    <p:sldId id="326" r:id="rId20"/>
    <p:sldId id="329" r:id="rId21"/>
    <p:sldId id="330" r:id="rId22"/>
    <p:sldId id="331" r:id="rId23"/>
    <p:sldId id="332" r:id="rId24"/>
    <p:sldId id="333" r:id="rId25"/>
    <p:sldId id="335" r:id="rId26"/>
    <p:sldId id="336" r:id="rId27"/>
    <p:sldId id="337" r:id="rId28"/>
    <p:sldId id="308" r:id="rId29"/>
  </p:sldIdLst>
  <p:sldSz cx="9144000" cy="6858000" type="screen4x3"/>
  <p:notesSz cx="6877050" cy="1000125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50">
          <p15:clr>
            <a:srgbClr val="A4A3A4"/>
          </p15:clr>
        </p15:guide>
        <p15:guide id="2" pos="216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6F0C"/>
    <a:srgbClr val="0DA31F"/>
    <a:srgbClr val="EEECE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876" autoAdjust="0"/>
  </p:normalViewPr>
  <p:slideViewPr>
    <p:cSldViewPr>
      <p:cViewPr>
        <p:scale>
          <a:sx n="100" d="100"/>
          <a:sy n="100" d="100"/>
        </p:scale>
        <p:origin x="-21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10" y="66"/>
      </p:cViewPr>
      <p:guideLst>
        <p:guide orient="horz" pos="3150"/>
        <p:guide pos="216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97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21" tIns="46461" rIns="92921" bIns="46461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Calibri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95725" y="0"/>
            <a:ext cx="29797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21" tIns="46461" rIns="92921" bIns="46461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Calibri" pitchFamily="34" charset="0"/>
              </a:defRPr>
            </a:lvl1pPr>
          </a:lstStyle>
          <a:p>
            <a:fld id="{6351C9F6-1C21-4C71-9D26-79E479800924}" type="datetimeFigureOut">
              <a:rPr lang="fr-FR"/>
              <a:pPr/>
              <a:t>28/11/2013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49300"/>
            <a:ext cx="5003800" cy="3751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688975" y="4751388"/>
            <a:ext cx="54991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21" tIns="46461" rIns="92921" bIns="464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499600"/>
            <a:ext cx="29797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21" tIns="46461" rIns="92921" bIns="46461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Calibri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95725" y="9499600"/>
            <a:ext cx="29797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21" tIns="46461" rIns="92921" bIns="46461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Calibri" pitchFamily="34" charset="0"/>
              </a:defRPr>
            </a:lvl1pPr>
          </a:lstStyle>
          <a:p>
            <a:fld id="{A65572E8-87EC-4F75-AFFD-376125B192C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05559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9800" y="760413"/>
            <a:ext cx="4999038" cy="3749675"/>
          </a:xfr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15362" name="Espace réservé des commentaires 2"/>
          <p:cNvSpPr>
            <a:spLocks noGrp="1"/>
          </p:cNvSpPr>
          <p:nvPr>
            <p:ph type="body" sz="quarter" idx="1"/>
          </p:nvPr>
        </p:nvSpPr>
        <p:spPr>
          <a:xfrm>
            <a:off x="688975" y="4751388"/>
            <a:ext cx="5499100" cy="274637"/>
          </a:xfrm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982064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461183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3167502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3196152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>
          <a:xfrm>
            <a:off x="688975" y="4751388"/>
            <a:ext cx="5541963" cy="4335462"/>
          </a:xfrm>
        </p:spPr>
        <p:txBody>
          <a:bodyPr/>
          <a:lstStyle/>
          <a:p>
            <a:endParaRPr lang="fr-FR" b="1" u="sng" dirty="0" smtClean="0"/>
          </a:p>
        </p:txBody>
      </p:sp>
    </p:spTree>
    <p:extLst>
      <p:ext uri="{BB962C8B-B14F-4D97-AF65-F5344CB8AC3E}">
        <p14:creationId xmlns="" xmlns:p14="http://schemas.microsoft.com/office/powerpoint/2010/main" val="1392334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8213" y="749300"/>
            <a:ext cx="5000625" cy="37512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1641053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8213" y="749300"/>
            <a:ext cx="5000625" cy="37512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279586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8213" y="749300"/>
            <a:ext cx="5000625" cy="37512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2472279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8213" y="749300"/>
            <a:ext cx="5000625" cy="37512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>
          <a:xfrm>
            <a:off x="688975" y="4606925"/>
            <a:ext cx="5499100" cy="4645025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782580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8213" y="749300"/>
            <a:ext cx="5000625" cy="37512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143580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8213" y="749300"/>
            <a:ext cx="5000625" cy="37512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129504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9800" y="760413"/>
            <a:ext cx="4999038" cy="3749675"/>
          </a:xfr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17410" name="Espace réservé des commentaires 2"/>
          <p:cNvSpPr>
            <a:spLocks noGrp="1"/>
          </p:cNvSpPr>
          <p:nvPr>
            <p:ph type="body" sz="quarter" idx="1"/>
          </p:nvPr>
        </p:nvSpPr>
        <p:spPr>
          <a:xfrm>
            <a:off x="688975" y="4751388"/>
            <a:ext cx="5499100" cy="274637"/>
          </a:xfrm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65964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8213" y="749300"/>
            <a:ext cx="5000625" cy="37512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21568380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8213" y="749300"/>
            <a:ext cx="5000625" cy="37512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26157414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8213" y="749300"/>
            <a:ext cx="5000625" cy="37512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4503754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8213" y="749300"/>
            <a:ext cx="5000625" cy="37512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30995681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8213" y="749300"/>
            <a:ext cx="5000625" cy="37512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7B5DB1-D53D-4E02-B5F7-A1899418B5D4}" type="slidenum">
              <a:rPr lang="fr-FR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98176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8213" y="749300"/>
            <a:ext cx="5000625" cy="37512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A19C9-88DE-42AA-A1D6-9B5AB628595B}" type="slidenum">
              <a:rPr lang="fr-FR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559373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8213" y="749300"/>
            <a:ext cx="5000625" cy="37512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4D43BC-6DA4-48E9-8205-A3C5BE3BF4A8}" type="slidenum">
              <a:rPr lang="fr-FR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479975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8213" y="749300"/>
            <a:ext cx="5000625" cy="37512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8647689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66825" y="0"/>
            <a:ext cx="3622675" cy="27162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3"/>
          <p:cNvSpPr>
            <a:spLocks noGrp="1"/>
          </p:cNvSpPr>
          <p:nvPr>
            <p:ph type="body" idx="1"/>
          </p:nvPr>
        </p:nvSpPr>
        <p:spPr>
          <a:xfrm>
            <a:off x="188913" y="2717800"/>
            <a:ext cx="6572250" cy="7086600"/>
          </a:xfrm>
        </p:spPr>
        <p:txBody>
          <a:bodyPr/>
          <a:lstStyle/>
          <a:p>
            <a:r>
              <a:rPr lang="fr-FR" smtClean="0"/>
              <a:t>a) PREDIT : 24 mois pour d’autres terrains d’études, pour tester de nouvelles méthodes (suivi GPS), pour évaluer les marges de manœuvre collectives en termes de politiques de mobilité </a:t>
            </a:r>
          </a:p>
          <a:p>
            <a:r>
              <a:rPr lang="fr-FR" smtClean="0"/>
              <a:t>b) Un moteur hybride à 2l/100km…et un prix du carburant qui peut monter à 3 ou 4 euros le litre, pour des pratiques inchangées aujourd’hui !</a:t>
            </a:r>
          </a:p>
          <a:p>
            <a:endParaRPr lang="fr-FR" smtClean="0"/>
          </a:p>
          <a:p>
            <a:r>
              <a:rPr lang="fr-FR" smtClean="0"/>
              <a:t>MOUR : centré sur l’individu, ses pratiques, ses contraintes, test de l’accompagnement personnalisé des ménages pour une altermobilité, temporalité de l’action sur le court terme, un seul type d’espace rural</a:t>
            </a:r>
          </a:p>
          <a:p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1974922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9800" y="760413"/>
            <a:ext cx="4999038" cy="3749675"/>
          </a:xfr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19458" name="Espace réservé des commentaires 2"/>
          <p:cNvSpPr>
            <a:spLocks noGrp="1"/>
          </p:cNvSpPr>
          <p:nvPr>
            <p:ph type="body" sz="quarter" idx="1"/>
          </p:nvPr>
        </p:nvSpPr>
        <p:spPr>
          <a:xfrm>
            <a:off x="688975" y="4751388"/>
            <a:ext cx="5499100" cy="5270500"/>
          </a:xfr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2227594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9800" y="760413"/>
            <a:ext cx="4999038" cy="3749675"/>
          </a:xfr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21506" name="Espace réservé des commentaires 2"/>
          <p:cNvSpPr>
            <a:spLocks noGrp="1"/>
          </p:cNvSpPr>
          <p:nvPr>
            <p:ph type="body" sz="quarter" idx="1"/>
          </p:nvPr>
        </p:nvSpPr>
        <p:spPr>
          <a:xfrm>
            <a:off x="688975" y="4751388"/>
            <a:ext cx="5499100" cy="2211387"/>
          </a:xfrm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fr-FR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95829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4205949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1669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9800" y="760413"/>
            <a:ext cx="4999038" cy="3749675"/>
          </a:xfr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27650" name="Espace réservé des commentaires 2"/>
          <p:cNvSpPr>
            <a:spLocks noGrp="1"/>
          </p:cNvSpPr>
          <p:nvPr>
            <p:ph type="body" sz="quarter" idx="1"/>
          </p:nvPr>
        </p:nvSpPr>
        <p:spPr>
          <a:xfrm>
            <a:off x="688975" y="4751388"/>
            <a:ext cx="5499100" cy="4656137"/>
          </a:xfrm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fr-FR" b="1" u="sng" dirty="0" smtClean="0"/>
          </a:p>
        </p:txBody>
      </p:sp>
    </p:spTree>
    <p:extLst>
      <p:ext uri="{BB962C8B-B14F-4D97-AF65-F5344CB8AC3E}">
        <p14:creationId xmlns="" xmlns:p14="http://schemas.microsoft.com/office/powerpoint/2010/main" val="928574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293854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33830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3DD26-C0F4-4AF4-B944-C50F036D85B9}" type="datetime1">
              <a:rPr lang="fr-FR"/>
              <a:pPr>
                <a:defRPr/>
              </a:pPr>
              <a:t>28/11/2013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44C4F-4169-4CFF-A738-FFE2908C33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291DE-A033-4FA8-B8A6-1F01A8E6E505}" type="datetime1">
              <a:rPr lang="fr-FR"/>
              <a:pPr>
                <a:defRPr/>
              </a:pPr>
              <a:t>28/11/2013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78009-396C-47FB-B25B-4E377F4D45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C4216-874E-44FC-8AD9-635A3E2A183A}" type="datetime1">
              <a:rPr lang="fr-FR"/>
              <a:pPr>
                <a:defRPr/>
              </a:pPr>
              <a:t>28/11/2013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0CBCF-AC65-4C4A-A94E-F049ABE4AF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96A72-D08B-4EA7-A9D9-CDCF12342884}" type="datetime1">
              <a:rPr lang="fr-FR"/>
              <a:pPr>
                <a:defRPr/>
              </a:pPr>
              <a:t>28/11/2013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75E78-4C77-42F2-BEC4-B3D94FA371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E3685-89DB-441D-B4D7-8E96E9445040}" type="datetime1">
              <a:rPr lang="fr-FR"/>
              <a:pPr>
                <a:defRPr/>
              </a:pPr>
              <a:t>28/11/2013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B856F-242F-4D9A-83B2-CA54F66E8D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5B56B-B445-4E2D-9F79-ABB024554DFE}" type="datetime1">
              <a:rPr lang="fr-FR"/>
              <a:pPr>
                <a:defRPr/>
              </a:pPr>
              <a:t>28/11/2013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D130F-A16B-47C8-A0F9-B5C386D6EB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1AEF7-0D76-41AF-8D59-C4610D56A484}" type="datetime1">
              <a:rPr lang="fr-FR"/>
              <a:pPr>
                <a:defRPr/>
              </a:pPr>
              <a:t>28/11/2013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0B073-363B-4427-B7CA-A21CD1D85A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47A27-EC3D-494F-A4B2-B7859405B4C1}" type="datetime1">
              <a:rPr lang="fr-FR"/>
              <a:pPr>
                <a:defRPr/>
              </a:pPr>
              <a:t>28/11/2013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7D09A-E74D-482D-9388-87ACC94059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4"/>
          <p:cNvCxnSpPr>
            <a:cxnSpLocks noChangeShapeType="1"/>
          </p:cNvCxnSpPr>
          <p:nvPr userDrawn="1"/>
        </p:nvCxnSpPr>
        <p:spPr bwMode="auto">
          <a:xfrm>
            <a:off x="0" y="692150"/>
            <a:ext cx="9144000" cy="0"/>
          </a:xfrm>
          <a:prstGeom prst="straightConnector1">
            <a:avLst/>
          </a:prstGeom>
          <a:noFill/>
          <a:ln w="76196">
            <a:solidFill>
              <a:srgbClr val="953735"/>
            </a:solidFill>
            <a:round/>
            <a:headEnd/>
            <a:tailEnd/>
          </a:ln>
        </p:spPr>
      </p:cxnSp>
      <p:cxnSp>
        <p:nvCxnSpPr>
          <p:cNvPr id="3" name="Connecteur droit 5"/>
          <p:cNvCxnSpPr>
            <a:cxnSpLocks noChangeShapeType="1"/>
          </p:cNvCxnSpPr>
          <p:nvPr userDrawn="1"/>
        </p:nvCxnSpPr>
        <p:spPr bwMode="auto">
          <a:xfrm>
            <a:off x="611188" y="0"/>
            <a:ext cx="0" cy="6858000"/>
          </a:xfrm>
          <a:prstGeom prst="straightConnector1">
            <a:avLst/>
          </a:prstGeom>
          <a:noFill/>
          <a:ln w="9528">
            <a:solidFill>
              <a:srgbClr val="FFFFFF"/>
            </a:solidFill>
            <a:round/>
            <a:headEnd/>
            <a:tailEnd/>
          </a:ln>
        </p:spPr>
      </p:cxnSp>
      <p:cxnSp>
        <p:nvCxnSpPr>
          <p:cNvPr id="4" name="Connecteur droit 6"/>
          <p:cNvCxnSpPr>
            <a:cxnSpLocks noChangeShapeType="1"/>
          </p:cNvCxnSpPr>
          <p:nvPr userDrawn="1"/>
        </p:nvCxnSpPr>
        <p:spPr bwMode="auto">
          <a:xfrm>
            <a:off x="531813" y="0"/>
            <a:ext cx="0" cy="6858000"/>
          </a:xfrm>
          <a:prstGeom prst="straightConnector1">
            <a:avLst/>
          </a:prstGeom>
          <a:noFill/>
          <a:ln w="9528">
            <a:solidFill>
              <a:srgbClr val="FFFFFF"/>
            </a:solidFill>
            <a:round/>
            <a:headEnd/>
            <a:tailEnd/>
          </a:ln>
        </p:spPr>
      </p:cxn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E927-E5E3-468B-86FC-6219F2A39B93}" type="datetime1">
              <a:rPr lang="fr-FR"/>
              <a:pPr>
                <a:defRPr/>
              </a:pPr>
              <a:t>28/11/2013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C40C9611-CC03-4B9E-9399-58B53A03B4F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DE1F7-47CE-4CEE-8899-EC9AA10CC19E}" type="datetime1">
              <a:rPr lang="fr-FR"/>
              <a:pPr>
                <a:defRPr/>
              </a:pPr>
              <a:t>28/11/2013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3B32FA07-3F6F-4BCD-BF5F-073E26B67F3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B15F0-2DDB-432C-A1CC-6D26CFAD9F07}" type="datetime1">
              <a:rPr lang="fr-FR"/>
              <a:pPr>
                <a:defRPr/>
              </a:pPr>
              <a:t>28/11/2013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1C00F-27B5-4545-B11A-2F15E30348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E9F7F9B-0A73-46F4-8067-39D0DD59BAEB}" type="datetime1">
              <a:rPr lang="fr-FR"/>
              <a:pPr>
                <a:defRPr/>
              </a:pPr>
              <a:t>28/11/2013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990E7B5-A9C0-4D13-A7D6-4B2F8B5B058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74" r:id="rId7"/>
    <p:sldLayoutId id="2147483675" r:id="rId8"/>
    <p:sldLayoutId id="2147483667" r:id="rId9"/>
    <p:sldLayoutId id="2147483666" r:id="rId10"/>
    <p:sldLayoutId id="214748366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1150938" y="5157788"/>
            <a:ext cx="7345362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4997" rIns="90004" bIns="44997" anchorCtr="1">
            <a:spAutoFit/>
          </a:bodyPr>
          <a:lstStyle/>
          <a:p>
            <a:pPr algn="ctr">
              <a:spcAft>
                <a:spcPts val="600"/>
              </a:spcAft>
              <a:tabLst>
                <a:tab pos="2339975" algn="l"/>
                <a:tab pos="2879725" algn="l"/>
              </a:tabLst>
            </a:pPr>
            <a:r>
              <a:rPr lang="fr-FR" b="1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Tahoma" pitchFamily="34" charset="0"/>
              </a:rPr>
              <a:t> Hervé BAPTISTE, Jean-Paul CARRIERE (dir.), Marie HUYGHE</a:t>
            </a:r>
          </a:p>
          <a:p>
            <a:pPr algn="ctr">
              <a:spcAft>
                <a:spcPts val="600"/>
              </a:spcAft>
              <a:tabLst>
                <a:tab pos="2339975" algn="l"/>
                <a:tab pos="2879725" algn="l"/>
              </a:tabLst>
            </a:pPr>
            <a:r>
              <a:rPr lang="fr-FR" sz="1600" b="1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Tahoma" pitchFamily="34" charset="0"/>
              </a:rPr>
              <a:t>UMR CNRS-CITERES 7324, Université de Tours</a:t>
            </a:r>
          </a:p>
          <a:p>
            <a:pPr algn="ctr">
              <a:spcAft>
                <a:spcPts val="600"/>
              </a:spcAft>
              <a:tabLst>
                <a:tab pos="2339975" algn="l"/>
                <a:tab pos="2879725" algn="l"/>
              </a:tabLst>
            </a:pPr>
            <a:r>
              <a:rPr lang="fr-FR" sz="1600" b="1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Tahoma" pitchFamily="34" charset="0"/>
              </a:rPr>
              <a:t>Ecole Polytechnique de l’Université de Tours, Département Aménagement</a:t>
            </a:r>
          </a:p>
          <a:p>
            <a:pPr algn="ctr">
              <a:tabLst>
                <a:tab pos="2339975" algn="l"/>
                <a:tab pos="2879725" algn="l"/>
              </a:tabLst>
            </a:pPr>
            <a:endParaRPr lang="fr-FR" b="1">
              <a:solidFill>
                <a:srgbClr val="000000"/>
              </a:solidFill>
              <a:latin typeface="Calibri" pitchFamily="34" charset="0"/>
              <a:ea typeface="Lucida Sans Unicode" pitchFamily="34" charset="0"/>
              <a:cs typeface="Tahoma" pitchFamily="34" charset="0"/>
            </a:endParaRPr>
          </a:p>
          <a:p>
            <a:pPr algn="ctr">
              <a:tabLst>
                <a:tab pos="2339975" algn="l"/>
                <a:tab pos="2879725" algn="l"/>
              </a:tabLst>
            </a:pPr>
            <a:r>
              <a:rPr lang="fr-FR" sz="1200" b="1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Tahoma" pitchFamily="34" charset="0"/>
              </a:rPr>
              <a:t>26 novembre 2013 - Orléans</a:t>
            </a:r>
          </a:p>
        </p:txBody>
      </p:sp>
      <p:sp>
        <p:nvSpPr>
          <p:cNvPr id="14338" name="ZoneTexte 2"/>
          <p:cNvSpPr txBox="1">
            <a:spLocks noChangeArrowheads="1"/>
          </p:cNvSpPr>
          <p:nvPr/>
        </p:nvSpPr>
        <p:spPr bwMode="auto">
          <a:xfrm>
            <a:off x="900113" y="1989138"/>
            <a:ext cx="7848600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4997" rIns="90004" bIns="44997" anchorCtr="1">
            <a:spAutoFit/>
          </a:bodyPr>
          <a:lstStyle/>
          <a:p>
            <a:pPr algn="ctr"/>
            <a:r>
              <a:rPr lang="fr-FR" sz="4000" b="1">
                <a:latin typeface="Calibri" pitchFamily="34" charset="0"/>
              </a:rPr>
              <a:t>NOUVELLES MOBILITÉS ET URBANISME RURAL (PROJET MOUR)</a:t>
            </a:r>
          </a:p>
          <a:p>
            <a:pPr algn="ctr"/>
            <a:endParaRPr lang="fr-FR" sz="4000" b="1">
              <a:latin typeface="Calibri" pitchFamily="34" charset="0"/>
            </a:endParaRPr>
          </a:p>
          <a:p>
            <a:pPr algn="ctr"/>
            <a:r>
              <a:rPr lang="fr-FR" sz="2800" b="1">
                <a:latin typeface="Calibri" pitchFamily="34" charset="0"/>
              </a:rPr>
              <a:t>GENÈSE, PROBLÉMATIQUE, RÉSULTATS</a:t>
            </a:r>
          </a:p>
        </p:txBody>
      </p:sp>
      <p:pic>
        <p:nvPicPr>
          <p:cNvPr id="14339" name="Imag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115888"/>
            <a:ext cx="16192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22763" y="115888"/>
            <a:ext cx="167798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Imag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0625" y="115888"/>
            <a:ext cx="750888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Image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9650" y="115888"/>
            <a:ext cx="1362075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Imag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0413" y="115888"/>
            <a:ext cx="669925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B47096-4BBC-4C29-A2A3-852ECD525B00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32770" name="Imag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59" t="13417" r="7628" b="8128"/>
          <a:stretch>
            <a:fillRect/>
          </a:stretch>
        </p:blipFill>
        <p:spPr bwMode="auto">
          <a:xfrm>
            <a:off x="395288" y="765175"/>
            <a:ext cx="8423275" cy="5570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23" name="Titre 1"/>
          <p:cNvSpPr txBox="1">
            <a:spLocks/>
          </p:cNvSpPr>
          <p:nvPr/>
        </p:nvSpPr>
        <p:spPr bwMode="auto">
          <a:xfrm>
            <a:off x="74613" y="115888"/>
            <a:ext cx="89614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800" b="1" cap="small" dirty="0">
                <a:latin typeface="Calibri" pitchFamily="34" charset="0"/>
              </a:rPr>
              <a:t>Exemple de la CCPAR : analyse des services de TC</a:t>
            </a:r>
          </a:p>
        </p:txBody>
      </p:sp>
      <p:sp>
        <p:nvSpPr>
          <p:cNvPr id="5" name="Pentagone 4"/>
          <p:cNvSpPr/>
          <p:nvPr/>
        </p:nvSpPr>
        <p:spPr>
          <a:xfrm rot="16200000">
            <a:off x="-2786063" y="3573463"/>
            <a:ext cx="6092825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Pentagone 5"/>
          <p:cNvSpPr/>
          <p:nvPr/>
        </p:nvSpPr>
        <p:spPr>
          <a:xfrm rot="16200000">
            <a:off x="-2174081" y="4185444"/>
            <a:ext cx="4868862" cy="476250"/>
          </a:xfrm>
          <a:prstGeom prst="homePlate">
            <a:avLst/>
          </a:prstGeom>
          <a:solidFill>
            <a:srgbClr val="F46F0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Pentagone 6"/>
          <p:cNvSpPr/>
          <p:nvPr/>
        </p:nvSpPr>
        <p:spPr>
          <a:xfrm rot="16200000">
            <a:off x="-1454150" y="4905375"/>
            <a:ext cx="3429000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8512" y="5421592"/>
            <a:ext cx="216024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8512" y="1341438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3</a:t>
            </a:r>
          </a:p>
        </p:txBody>
      </p:sp>
      <p:sp>
        <p:nvSpPr>
          <p:cNvPr id="10" name="Pentagone 9"/>
          <p:cNvSpPr/>
          <p:nvPr/>
        </p:nvSpPr>
        <p:spPr>
          <a:xfrm rot="16200000">
            <a:off x="-585788" y="5765801"/>
            <a:ext cx="1692275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4548" y="4242762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2318" y="5934914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0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-52397" y="2100888"/>
            <a:ext cx="615553" cy="144179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sz="1400" b="1" dirty="0"/>
              <a:t>2. Alternatives à la voiture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02DB17-34C8-47A4-8E77-9F9E389ACAE2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34818" name="ZoneTexte 3"/>
          <p:cNvSpPr txBox="1">
            <a:spLocks noChangeArrowheads="1"/>
          </p:cNvSpPr>
          <p:nvPr/>
        </p:nvSpPr>
        <p:spPr bwMode="auto">
          <a:xfrm>
            <a:off x="755650" y="908050"/>
            <a:ext cx="80645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just">
              <a:spcBef>
                <a:spcPts val="600"/>
              </a:spcBef>
              <a:spcAft>
                <a:spcPts val="600"/>
              </a:spcAft>
            </a:pPr>
            <a:r>
              <a:rPr lang="fr-FR" sz="2400" u="sng">
                <a:latin typeface="Calibri" pitchFamily="34" charset="0"/>
              </a:rPr>
              <a:t>A l’échelle de la CCPAR</a:t>
            </a:r>
            <a:r>
              <a:rPr lang="fr-FR" sz="2400">
                <a:latin typeface="Calibri" pitchFamily="34" charset="0"/>
              </a:rPr>
              <a:t> : </a:t>
            </a:r>
            <a:r>
              <a:rPr lang="fr-FR" sz="2400" u="sng">
                <a:latin typeface="Calibri" pitchFamily="34" charset="0"/>
              </a:rPr>
              <a:t>mesure de la « qualité » des services de transport</a:t>
            </a:r>
            <a:r>
              <a:rPr lang="fr-FR" sz="2400">
                <a:latin typeface="Calibri" pitchFamily="34" charset="0"/>
              </a:rPr>
              <a:t> à partir de : </a:t>
            </a:r>
          </a:p>
          <a:p>
            <a:pPr marL="742950" lvl="2" indent="-28575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fr-FR" sz="2400">
                <a:latin typeface="Calibri" pitchFamily="34" charset="0"/>
              </a:rPr>
              <a:t>Grilles horaires </a:t>
            </a:r>
          </a:p>
          <a:p>
            <a:pPr marL="742950" lvl="2" indent="-28575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fr-FR" sz="2400">
                <a:latin typeface="Calibri" pitchFamily="34" charset="0"/>
              </a:rPr>
              <a:t>Fréquence</a:t>
            </a:r>
          </a:p>
          <a:p>
            <a:pPr marL="742950" lvl="2" indent="-28575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fr-FR" sz="2400">
                <a:latin typeface="Calibri" pitchFamily="34" charset="0"/>
              </a:rPr>
              <a:t>Durée du trajet</a:t>
            </a:r>
          </a:p>
          <a:p>
            <a:pPr marL="742950" lvl="2" indent="-28575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fr-FR" sz="2400">
                <a:latin typeface="Calibri" pitchFamily="34" charset="0"/>
              </a:rPr>
              <a:t>Tarifs</a:t>
            </a:r>
          </a:p>
          <a:p>
            <a:pPr marL="0" lvl="1" algn="just">
              <a:spcBef>
                <a:spcPts val="600"/>
              </a:spcBef>
              <a:spcAft>
                <a:spcPts val="600"/>
              </a:spcAft>
            </a:pPr>
            <a:endParaRPr lang="fr-FR" sz="2400">
              <a:latin typeface="Calibri" pitchFamily="34" charset="0"/>
            </a:endParaRPr>
          </a:p>
          <a:p>
            <a:pPr marL="0" lvl="1" algn="just">
              <a:spcBef>
                <a:spcPts val="600"/>
              </a:spcBef>
              <a:spcAft>
                <a:spcPts val="600"/>
              </a:spcAft>
            </a:pPr>
            <a:r>
              <a:rPr lang="fr-FR" sz="2400" b="1">
                <a:latin typeface="Calibri" pitchFamily="34" charset="0"/>
                <a:sym typeface="Wingdings" pitchFamily="2" charset="2"/>
              </a:rPr>
              <a:t> </a:t>
            </a:r>
            <a:r>
              <a:rPr lang="fr-FR" sz="2400" b="1">
                <a:latin typeface="Calibri" pitchFamily="34" charset="0"/>
              </a:rPr>
              <a:t>8 services de transport collectif, mais 5 services « de qualité »</a:t>
            </a:r>
          </a:p>
          <a:p>
            <a:pPr marL="0" lvl="1" algn="just">
              <a:spcBef>
                <a:spcPts val="600"/>
              </a:spcBef>
              <a:spcAft>
                <a:spcPts val="600"/>
              </a:spcAft>
            </a:pPr>
            <a:endParaRPr lang="fr-FR" sz="2800">
              <a:latin typeface="Calibri" pitchFamily="34" charset="0"/>
            </a:endParaRPr>
          </a:p>
        </p:txBody>
      </p:sp>
      <p:sp>
        <p:nvSpPr>
          <p:cNvPr id="14" name="Pentagone 13"/>
          <p:cNvSpPr/>
          <p:nvPr/>
        </p:nvSpPr>
        <p:spPr>
          <a:xfrm rot="16200000">
            <a:off x="-2786063" y="3573463"/>
            <a:ext cx="6092825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Pentagone 14"/>
          <p:cNvSpPr/>
          <p:nvPr/>
        </p:nvSpPr>
        <p:spPr>
          <a:xfrm rot="16200000">
            <a:off x="-2174081" y="4185444"/>
            <a:ext cx="4868862" cy="476250"/>
          </a:xfrm>
          <a:prstGeom prst="homePlate">
            <a:avLst/>
          </a:prstGeom>
          <a:solidFill>
            <a:srgbClr val="F46F0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Pentagone 15"/>
          <p:cNvSpPr/>
          <p:nvPr/>
        </p:nvSpPr>
        <p:spPr>
          <a:xfrm rot="16200000">
            <a:off x="-1454150" y="4905375"/>
            <a:ext cx="3429000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48512" y="5421592"/>
            <a:ext cx="216024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8512" y="1341438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3</a:t>
            </a:r>
          </a:p>
        </p:txBody>
      </p:sp>
      <p:sp>
        <p:nvSpPr>
          <p:cNvPr id="19" name="Pentagone 18"/>
          <p:cNvSpPr/>
          <p:nvPr/>
        </p:nvSpPr>
        <p:spPr>
          <a:xfrm rot="16200000">
            <a:off x="-585788" y="5765801"/>
            <a:ext cx="1692275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24548" y="4242762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2318" y="5934914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0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-52397" y="2100888"/>
            <a:ext cx="615553" cy="144179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sz="1400" b="1" dirty="0"/>
              <a:t>2. Alternatives à la voiture</a:t>
            </a:r>
          </a:p>
        </p:txBody>
      </p:sp>
      <p:sp>
        <p:nvSpPr>
          <p:cNvPr id="23" name="Titre 1"/>
          <p:cNvSpPr txBox="1">
            <a:spLocks/>
          </p:cNvSpPr>
          <p:nvPr/>
        </p:nvSpPr>
        <p:spPr bwMode="auto">
          <a:xfrm>
            <a:off x="74613" y="115888"/>
            <a:ext cx="89614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800" b="1" cap="small" dirty="0">
                <a:latin typeface="Calibri" pitchFamily="34" charset="0"/>
              </a:rPr>
              <a:t>Exemple de la CCPAR : analyse des services de 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oneTexte 3"/>
          <p:cNvSpPr txBox="1">
            <a:spLocks noChangeArrowheads="1"/>
          </p:cNvSpPr>
          <p:nvPr/>
        </p:nvSpPr>
        <p:spPr bwMode="auto">
          <a:xfrm>
            <a:off x="755650" y="908050"/>
            <a:ext cx="82804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</a:pPr>
            <a:r>
              <a:rPr lang="fr-FR" sz="2400">
                <a:latin typeface="Calibri" pitchFamily="34" charset="0"/>
              </a:rPr>
              <a:t>A l’échelle de la CCPAR :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r-FR" sz="2400" u="sng">
                <a:latin typeface="Calibri" pitchFamily="34" charset="0"/>
              </a:rPr>
              <a:t>Une inadéquation entre besoins et offres</a:t>
            </a:r>
            <a:r>
              <a:rPr lang="fr-FR" sz="2400">
                <a:latin typeface="Calibri" pitchFamily="34" charset="0"/>
              </a:rPr>
              <a:t> en termes de communes de destination</a:t>
            </a:r>
            <a:r>
              <a:rPr lang="fr-FR" sz="2400"/>
              <a:t> </a:t>
            </a:r>
            <a:r>
              <a:rPr lang="fr-FR" sz="2400">
                <a:latin typeface="Calibri" pitchFamily="34" charset="0"/>
              </a:rPr>
              <a:t>(</a:t>
            </a:r>
            <a:r>
              <a:rPr lang="fr-FR" sz="2000">
                <a:latin typeface="Calibri" pitchFamily="34" charset="0"/>
              </a:rPr>
              <a:t>INSEE « Mobilité Professionnelle 2008 » + analyse de l’accessibilité aux services de transport par commune</a:t>
            </a:r>
            <a:r>
              <a:rPr lang="fr-FR" sz="2400">
                <a:latin typeface="Calibri" pitchFamily="34" charset="0"/>
              </a:rPr>
              <a:t>)</a:t>
            </a:r>
            <a:r>
              <a:rPr lang="fr-FR" sz="2400"/>
              <a:t> :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r-FR" sz="2400">
                <a:latin typeface="Calibri" pitchFamily="34" charset="0"/>
              </a:rPr>
              <a:t>31% en moyenne des actifs travaillant hors de leur commune de résidence n’ont pas d’autre alternative que la voiture  (ne disposant pas de service « de qualité »)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r-FR" sz="2400">
                <a:latin typeface="Calibri" pitchFamily="34" charset="0"/>
              </a:rPr>
              <a:t>48% en moyenne des actifs travaillant hors de leur commune de résidence disposent néanmoins d’un service « de qualité », grâce au TER surtout</a:t>
            </a:r>
          </a:p>
        </p:txBody>
      </p:sp>
      <p:sp>
        <p:nvSpPr>
          <p:cNvPr id="38913" name="Espace réservé du numéro de diapositive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8A72A085-7BF0-461D-9994-556FD94DD1ED}" type="slidenum">
              <a:rPr lang="fr-FR" sz="1200">
                <a:solidFill>
                  <a:srgbClr val="000000"/>
                </a:solidFill>
                <a:latin typeface="+mn-lt"/>
              </a:rPr>
              <a:pPr algn="r">
                <a:defRPr/>
              </a:pPr>
              <a:t>12</a:t>
            </a:fld>
            <a:endParaRPr lang="fr-FR" sz="12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" name="Pentagone 13"/>
          <p:cNvSpPr/>
          <p:nvPr/>
        </p:nvSpPr>
        <p:spPr>
          <a:xfrm rot="16200000">
            <a:off x="-2786063" y="3573463"/>
            <a:ext cx="6092825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Pentagone 14"/>
          <p:cNvSpPr/>
          <p:nvPr/>
        </p:nvSpPr>
        <p:spPr>
          <a:xfrm rot="16200000">
            <a:off x="-2174081" y="4185444"/>
            <a:ext cx="4868862" cy="476250"/>
          </a:xfrm>
          <a:prstGeom prst="homePlate">
            <a:avLst/>
          </a:prstGeom>
          <a:solidFill>
            <a:srgbClr val="F46F0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Pentagone 15"/>
          <p:cNvSpPr/>
          <p:nvPr/>
        </p:nvSpPr>
        <p:spPr>
          <a:xfrm rot="16200000">
            <a:off x="-1454150" y="4905375"/>
            <a:ext cx="3429000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48512" y="5421592"/>
            <a:ext cx="216024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8512" y="1341438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3</a:t>
            </a:r>
          </a:p>
        </p:txBody>
      </p:sp>
      <p:sp>
        <p:nvSpPr>
          <p:cNvPr id="19" name="Pentagone 18"/>
          <p:cNvSpPr/>
          <p:nvPr/>
        </p:nvSpPr>
        <p:spPr>
          <a:xfrm rot="16200000">
            <a:off x="-585788" y="5765801"/>
            <a:ext cx="1692275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24548" y="4242762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2318" y="5934914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0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-52397" y="2100888"/>
            <a:ext cx="615553" cy="144179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sz="1400" b="1" dirty="0"/>
              <a:t>2. Alternatives à la voiture</a:t>
            </a:r>
          </a:p>
        </p:txBody>
      </p:sp>
      <p:sp>
        <p:nvSpPr>
          <p:cNvPr id="23" name="Titre 1"/>
          <p:cNvSpPr txBox="1">
            <a:spLocks/>
          </p:cNvSpPr>
          <p:nvPr/>
        </p:nvSpPr>
        <p:spPr bwMode="auto">
          <a:xfrm>
            <a:off x="74613" y="115888"/>
            <a:ext cx="89614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800" b="1" cap="small" dirty="0">
                <a:latin typeface="Calibri" pitchFamily="34" charset="0"/>
              </a:rPr>
              <a:t>Exemple de la CCPAR : analyse des services de 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1FB5BB-8A67-4BD0-B0A7-E7133CEAAA8D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38914" name="ZoneTexte 3"/>
          <p:cNvSpPr txBox="1">
            <a:spLocks noChangeArrowheads="1"/>
          </p:cNvSpPr>
          <p:nvPr/>
        </p:nvSpPr>
        <p:spPr bwMode="auto">
          <a:xfrm>
            <a:off x="755650" y="908050"/>
            <a:ext cx="80645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just">
              <a:spcBef>
                <a:spcPts val="600"/>
              </a:spcBef>
              <a:spcAft>
                <a:spcPts val="600"/>
              </a:spcAft>
            </a:pPr>
            <a:r>
              <a:rPr lang="fr-FR" sz="2400">
                <a:latin typeface="Calibri" pitchFamily="34" charset="0"/>
              </a:rPr>
              <a:t>Mesure de la couverture spatiale des services de transport de « qualité », par un critère d’accessibilité, à partir de rayons d’attractivité autour des gares et arrêts de cars :</a:t>
            </a:r>
          </a:p>
          <a:p>
            <a:pPr marL="742950" lvl="2" indent="-28575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fr-FR" sz="2400">
                <a:latin typeface="Calibri" pitchFamily="34" charset="0"/>
              </a:rPr>
              <a:t>Autour des gares : rayon de « 10 minutes » (800 m à pied et 7 km en voiture) </a:t>
            </a:r>
          </a:p>
          <a:p>
            <a:pPr marL="742950" lvl="2" indent="-28575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fr-FR" sz="2400">
                <a:latin typeface="Calibri" pitchFamily="34" charset="0"/>
              </a:rPr>
              <a:t>Autour des arrêts de cars : rayon de 300 m, accessible à pied en moins de 5 min</a:t>
            </a:r>
          </a:p>
          <a:p>
            <a:pPr marL="0" lvl="1" algn="just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fr-FR" sz="2400">
                <a:latin typeface="Calibri" pitchFamily="34" charset="0"/>
              </a:rPr>
              <a:t>Croisement avec les tâches urbaines à l’échelle de la CCPAR</a:t>
            </a:r>
          </a:p>
          <a:p>
            <a:pPr marL="0" lvl="1" algn="just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endParaRPr lang="fr-FR" sz="2400">
              <a:latin typeface="Calibri" pitchFamily="34" charset="0"/>
            </a:endParaRPr>
          </a:p>
          <a:p>
            <a:pPr marL="342900" indent="-342900"/>
            <a:r>
              <a:rPr lang="fr-FR" sz="2400">
                <a:latin typeface="Calibri" pitchFamily="34" charset="0"/>
                <a:sym typeface="Wingdings" pitchFamily="2" charset="2"/>
              </a:rPr>
              <a:t> </a:t>
            </a:r>
            <a:r>
              <a:rPr lang="fr-FR" sz="2400" b="1">
                <a:latin typeface="Calibri" pitchFamily="34" charset="0"/>
              </a:rPr>
              <a:t>A cette échelle plus fine, un territoire très diversement couvert par des services « de qualité » :</a:t>
            </a:r>
          </a:p>
          <a:p>
            <a:pPr marL="742950" lvl="2" indent="-285750"/>
            <a:r>
              <a:rPr lang="fr-FR" sz="2400" b="1">
                <a:latin typeface="Calibri" pitchFamily="34" charset="0"/>
                <a:sym typeface="Wingdings" pitchFamily="2" charset="2"/>
              </a:rPr>
              <a:t> </a:t>
            </a:r>
            <a:r>
              <a:rPr lang="fr-FR" sz="2400" b="1">
                <a:latin typeface="Calibri" pitchFamily="34" charset="0"/>
              </a:rPr>
              <a:t>Couverture quasi totale des lignes de TER</a:t>
            </a:r>
          </a:p>
          <a:p>
            <a:pPr marL="742950" lvl="2" indent="-285750"/>
            <a:r>
              <a:rPr lang="fr-FR" sz="2400" b="1">
                <a:latin typeface="Calibri" pitchFamily="34" charset="0"/>
                <a:sym typeface="Wingdings" pitchFamily="2" charset="2"/>
              </a:rPr>
              <a:t> </a:t>
            </a:r>
            <a:r>
              <a:rPr lang="fr-FR" sz="2400" b="1">
                <a:latin typeface="Calibri" pitchFamily="34" charset="0"/>
              </a:rPr>
              <a:t>Couverture très partielle des autres lignes de TC</a:t>
            </a:r>
          </a:p>
        </p:txBody>
      </p:sp>
      <p:sp>
        <p:nvSpPr>
          <p:cNvPr id="14" name="Pentagone 13"/>
          <p:cNvSpPr/>
          <p:nvPr/>
        </p:nvSpPr>
        <p:spPr>
          <a:xfrm rot="16200000">
            <a:off x="-2786063" y="3573463"/>
            <a:ext cx="6092825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Pentagone 14"/>
          <p:cNvSpPr/>
          <p:nvPr/>
        </p:nvSpPr>
        <p:spPr>
          <a:xfrm rot="16200000">
            <a:off x="-2174081" y="4185444"/>
            <a:ext cx="4868862" cy="476250"/>
          </a:xfrm>
          <a:prstGeom prst="homePlate">
            <a:avLst/>
          </a:prstGeom>
          <a:solidFill>
            <a:srgbClr val="F46F0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Pentagone 15"/>
          <p:cNvSpPr/>
          <p:nvPr/>
        </p:nvSpPr>
        <p:spPr>
          <a:xfrm rot="16200000">
            <a:off x="-1454150" y="4905375"/>
            <a:ext cx="3429000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48512" y="5421592"/>
            <a:ext cx="216024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8512" y="1341438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3</a:t>
            </a:r>
          </a:p>
        </p:txBody>
      </p:sp>
      <p:sp>
        <p:nvSpPr>
          <p:cNvPr id="19" name="Pentagone 18"/>
          <p:cNvSpPr/>
          <p:nvPr/>
        </p:nvSpPr>
        <p:spPr>
          <a:xfrm rot="16200000">
            <a:off x="-585788" y="5765801"/>
            <a:ext cx="1692275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24548" y="4242762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2318" y="5934914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0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-52397" y="2100888"/>
            <a:ext cx="615553" cy="144179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sz="1400" b="1" dirty="0"/>
              <a:t>2. Alternatives à la voiture</a:t>
            </a:r>
          </a:p>
        </p:txBody>
      </p:sp>
      <p:sp>
        <p:nvSpPr>
          <p:cNvPr id="23" name="Titre 1"/>
          <p:cNvSpPr txBox="1">
            <a:spLocks/>
          </p:cNvSpPr>
          <p:nvPr/>
        </p:nvSpPr>
        <p:spPr bwMode="auto">
          <a:xfrm>
            <a:off x="74613" y="115888"/>
            <a:ext cx="89614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800" b="1" cap="small" dirty="0">
                <a:latin typeface="Calibri" pitchFamily="34" charset="0"/>
              </a:rPr>
              <a:t>Exemple de la CCPAR : analyse des services de 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1A30FB-5208-488D-BC68-52D9EFA4F3AD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0962" name="Image 2"/>
          <p:cNvPicPr>
            <a:picLocks noChangeAspect="1" noChangeArrowheads="1"/>
          </p:cNvPicPr>
          <p:nvPr/>
        </p:nvPicPr>
        <p:blipFill>
          <a:blip r:embed="rId3"/>
          <a:srcRect l="25980" t="11667" r="7423" b="10168"/>
          <a:stretch>
            <a:fillRect/>
          </a:stretch>
        </p:blipFill>
        <p:spPr bwMode="auto">
          <a:xfrm>
            <a:off x="1547813" y="1149350"/>
            <a:ext cx="6677025" cy="5519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827088" y="725488"/>
            <a:ext cx="5257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>
                <a:latin typeface="Calibri" pitchFamily="34" charset="0"/>
              </a:rPr>
              <a:t>Couverture par les TER : 99% du territoire</a:t>
            </a:r>
          </a:p>
        </p:txBody>
      </p:sp>
      <p:sp>
        <p:nvSpPr>
          <p:cNvPr id="18" name="Pentagone 17"/>
          <p:cNvSpPr/>
          <p:nvPr/>
        </p:nvSpPr>
        <p:spPr>
          <a:xfrm rot="16200000">
            <a:off x="-2786063" y="3573463"/>
            <a:ext cx="6092825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Pentagone 18"/>
          <p:cNvSpPr/>
          <p:nvPr/>
        </p:nvSpPr>
        <p:spPr>
          <a:xfrm rot="16200000">
            <a:off x="-2174081" y="4185444"/>
            <a:ext cx="4868862" cy="476250"/>
          </a:xfrm>
          <a:prstGeom prst="homePlate">
            <a:avLst/>
          </a:prstGeom>
          <a:solidFill>
            <a:srgbClr val="F46F0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Pentagone 19"/>
          <p:cNvSpPr/>
          <p:nvPr/>
        </p:nvSpPr>
        <p:spPr>
          <a:xfrm rot="16200000">
            <a:off x="-1454150" y="4905375"/>
            <a:ext cx="3429000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48512" y="5421592"/>
            <a:ext cx="216024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8512" y="1341438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3</a:t>
            </a:r>
          </a:p>
        </p:txBody>
      </p:sp>
      <p:sp>
        <p:nvSpPr>
          <p:cNvPr id="23" name="Pentagone 22"/>
          <p:cNvSpPr/>
          <p:nvPr/>
        </p:nvSpPr>
        <p:spPr>
          <a:xfrm rot="16200000">
            <a:off x="-585788" y="5765801"/>
            <a:ext cx="1692275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24548" y="4242762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2318" y="5934914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0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-52397" y="2100888"/>
            <a:ext cx="615553" cy="144179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sz="1400" b="1" dirty="0"/>
              <a:t>2. Alternatives à la voiture</a:t>
            </a:r>
          </a:p>
        </p:txBody>
      </p:sp>
      <p:sp>
        <p:nvSpPr>
          <p:cNvPr id="28" name="Titre 1"/>
          <p:cNvSpPr txBox="1">
            <a:spLocks/>
          </p:cNvSpPr>
          <p:nvPr/>
        </p:nvSpPr>
        <p:spPr bwMode="auto">
          <a:xfrm>
            <a:off x="74613" y="115888"/>
            <a:ext cx="89614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800" b="1" cap="small" dirty="0">
                <a:latin typeface="Calibri" pitchFamily="34" charset="0"/>
              </a:rPr>
              <a:t>Exemple de la CCPAR : analyse des services de TC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1A30FB-5208-488D-BC68-52D9EFA4F3AD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7" name="Groupe 6"/>
          <p:cNvGrpSpPr>
            <a:grpSpLocks/>
          </p:cNvGrpSpPr>
          <p:nvPr/>
        </p:nvGrpSpPr>
        <p:grpSpPr bwMode="auto">
          <a:xfrm>
            <a:off x="649696" y="750771"/>
            <a:ext cx="7848600" cy="5903913"/>
            <a:chOff x="827584" y="422909"/>
            <a:chExt cx="7848872" cy="5904656"/>
          </a:xfrm>
        </p:grpSpPr>
        <p:pic>
          <p:nvPicPr>
            <p:cNvPr id="40975" name="Image 3"/>
            <p:cNvPicPr>
              <a:picLocks noChangeAspect="1" noChangeArrowheads="1"/>
            </p:cNvPicPr>
            <p:nvPr/>
          </p:nvPicPr>
          <p:blipFill>
            <a:blip r:embed="rId3"/>
            <a:srcRect l="25980" t="12250" r="7217" b="10170"/>
            <a:stretch>
              <a:fillRect/>
            </a:stretch>
          </p:blipFill>
          <p:spPr bwMode="auto">
            <a:xfrm>
              <a:off x="1536912" y="820078"/>
              <a:ext cx="6687821" cy="55074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0976" name="ZoneTexte 5"/>
            <p:cNvSpPr txBox="1">
              <a:spLocks noChangeArrowheads="1"/>
            </p:cNvSpPr>
            <p:nvPr/>
          </p:nvSpPr>
          <p:spPr bwMode="auto">
            <a:xfrm>
              <a:off x="827584" y="422909"/>
              <a:ext cx="784887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200">
                  <a:latin typeface="Calibri" pitchFamily="34" charset="0"/>
                </a:rPr>
                <a:t>Couverture par les cars départementaux : 13% du territoire</a:t>
              </a:r>
            </a:p>
          </p:txBody>
        </p:sp>
      </p:grpSp>
      <p:sp>
        <p:nvSpPr>
          <p:cNvPr id="18" name="Pentagone 17"/>
          <p:cNvSpPr/>
          <p:nvPr/>
        </p:nvSpPr>
        <p:spPr>
          <a:xfrm rot="16200000">
            <a:off x="-2786063" y="3573463"/>
            <a:ext cx="6092825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Pentagone 18"/>
          <p:cNvSpPr/>
          <p:nvPr/>
        </p:nvSpPr>
        <p:spPr>
          <a:xfrm rot="16200000">
            <a:off x="-2174081" y="4185444"/>
            <a:ext cx="4868862" cy="476250"/>
          </a:xfrm>
          <a:prstGeom prst="homePlate">
            <a:avLst/>
          </a:prstGeom>
          <a:solidFill>
            <a:srgbClr val="F46F0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Pentagone 19"/>
          <p:cNvSpPr/>
          <p:nvPr/>
        </p:nvSpPr>
        <p:spPr>
          <a:xfrm rot="16200000">
            <a:off x="-1454150" y="4905375"/>
            <a:ext cx="3429000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48512" y="5421592"/>
            <a:ext cx="216024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8512" y="1341438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3</a:t>
            </a:r>
          </a:p>
        </p:txBody>
      </p:sp>
      <p:sp>
        <p:nvSpPr>
          <p:cNvPr id="23" name="Pentagone 22"/>
          <p:cNvSpPr/>
          <p:nvPr/>
        </p:nvSpPr>
        <p:spPr>
          <a:xfrm rot="16200000">
            <a:off x="-585788" y="5765801"/>
            <a:ext cx="1692275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24548" y="4242762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2318" y="5934914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0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-52397" y="2100888"/>
            <a:ext cx="615553" cy="144179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sz="1400" b="1" dirty="0"/>
              <a:t>2. Alternatives à la voiture</a:t>
            </a:r>
          </a:p>
        </p:txBody>
      </p:sp>
      <p:sp>
        <p:nvSpPr>
          <p:cNvPr id="28" name="Titre 1"/>
          <p:cNvSpPr txBox="1">
            <a:spLocks/>
          </p:cNvSpPr>
          <p:nvPr/>
        </p:nvSpPr>
        <p:spPr bwMode="auto">
          <a:xfrm>
            <a:off x="74613" y="115888"/>
            <a:ext cx="89614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800" b="1" cap="small" dirty="0">
                <a:latin typeface="Calibri" pitchFamily="34" charset="0"/>
              </a:rPr>
              <a:t>Exemple de la CCPAR : analyse des services de TC</a:t>
            </a:r>
          </a:p>
        </p:txBody>
      </p:sp>
    </p:spTree>
    <p:extLst>
      <p:ext uri="{BB962C8B-B14F-4D97-AF65-F5344CB8AC3E}">
        <p14:creationId xmlns="" xmlns:p14="http://schemas.microsoft.com/office/powerpoint/2010/main" val="279662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9CF20B-991D-4ECD-833E-4688ADF00C0F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43010" name="ZoneTexte 3"/>
          <p:cNvSpPr txBox="1">
            <a:spLocks noChangeArrowheads="1"/>
          </p:cNvSpPr>
          <p:nvPr/>
        </p:nvSpPr>
        <p:spPr bwMode="auto">
          <a:xfrm>
            <a:off x="622300" y="1268413"/>
            <a:ext cx="8064500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just">
              <a:spcBef>
                <a:spcPts val="600"/>
              </a:spcBef>
              <a:spcAft>
                <a:spcPts val="600"/>
              </a:spcAft>
            </a:pPr>
            <a:r>
              <a:rPr lang="fr-FR" sz="2400">
                <a:latin typeface="Calibri" pitchFamily="34" charset="0"/>
              </a:rPr>
              <a:t>CONCLUSION PARTIELLE :</a:t>
            </a:r>
          </a:p>
          <a:p>
            <a:pPr marL="800100" lvl="2" indent="-342900" algn="just">
              <a:buFont typeface="Arial" charset="0"/>
              <a:buChar char="•"/>
            </a:pPr>
            <a:r>
              <a:rPr lang="fr-FR" sz="2400">
                <a:latin typeface="Calibri" pitchFamily="34" charset="0"/>
              </a:rPr>
              <a:t>Services de transport nombreux et divers, mais : </a:t>
            </a:r>
          </a:p>
          <a:p>
            <a:pPr marL="1257300" lvl="3" indent="-342900" algn="just">
              <a:buFont typeface="Arial" charset="0"/>
              <a:buChar char="•"/>
            </a:pPr>
            <a:r>
              <a:rPr lang="fr-FR" sz="2400">
                <a:latin typeface="Calibri" pitchFamily="34" charset="0"/>
              </a:rPr>
              <a:t>Souvent peu compétitifs avec la voiture, avec des critères de « qualité de service »</a:t>
            </a:r>
          </a:p>
          <a:p>
            <a:pPr marL="1257300" lvl="3" indent="-342900" algn="just">
              <a:buFont typeface="Arial" charset="0"/>
              <a:buChar char="•"/>
            </a:pPr>
            <a:r>
              <a:rPr lang="fr-FR" sz="2400">
                <a:latin typeface="Calibri" pitchFamily="34" charset="0"/>
              </a:rPr>
              <a:t>Le plus souvent en inadéquation avec les besoins des populations (destinations)</a:t>
            </a:r>
          </a:p>
          <a:p>
            <a:pPr marL="800100" lvl="2" indent="-342900" algn="just">
              <a:buFont typeface="Arial" charset="0"/>
              <a:buChar char="•"/>
            </a:pPr>
            <a:r>
              <a:rPr lang="fr-FR" sz="2400">
                <a:latin typeface="Calibri" pitchFamily="34" charset="0"/>
              </a:rPr>
              <a:t>Le TER (et quelques services de car) peuvent constituer une alternative au tout-voiture, mais avant tout </a:t>
            </a:r>
            <a:r>
              <a:rPr lang="fr-FR" sz="2400" u="sng">
                <a:latin typeface="Calibri" pitchFamily="34" charset="0"/>
              </a:rPr>
              <a:t>par un rabattement en voiture ou navette</a:t>
            </a:r>
          </a:p>
          <a:p>
            <a:pPr marL="800100" lvl="2" indent="-342900" algn="just">
              <a:buFont typeface="Arial" charset="0"/>
              <a:buChar char="•"/>
            </a:pPr>
            <a:endParaRPr lang="fr-FR" sz="2400">
              <a:latin typeface="Calibri" pitchFamily="34" charset="0"/>
            </a:endParaRPr>
          </a:p>
          <a:p>
            <a:pPr marL="800100" lvl="2" indent="-342900" algn="just"/>
            <a:r>
              <a:rPr lang="fr-FR" sz="2400">
                <a:latin typeface="Calibri" pitchFamily="34" charset="0"/>
              </a:rPr>
              <a:t>→ globalement difficile de vivre totalement sans voiture, mais théoriquement possible de limiter l’autosolisme grâce aux services existants</a:t>
            </a:r>
          </a:p>
        </p:txBody>
      </p:sp>
      <p:sp>
        <p:nvSpPr>
          <p:cNvPr id="5" name="Pentagone 4"/>
          <p:cNvSpPr/>
          <p:nvPr/>
        </p:nvSpPr>
        <p:spPr>
          <a:xfrm rot="16200000">
            <a:off x="-2786063" y="3573463"/>
            <a:ext cx="6092825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Pentagone 5"/>
          <p:cNvSpPr/>
          <p:nvPr/>
        </p:nvSpPr>
        <p:spPr>
          <a:xfrm rot="16200000">
            <a:off x="-2174081" y="4185444"/>
            <a:ext cx="4868862" cy="476250"/>
          </a:xfrm>
          <a:prstGeom prst="homePlate">
            <a:avLst/>
          </a:prstGeom>
          <a:solidFill>
            <a:srgbClr val="F46F0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Pentagone 6"/>
          <p:cNvSpPr/>
          <p:nvPr/>
        </p:nvSpPr>
        <p:spPr>
          <a:xfrm rot="16200000">
            <a:off x="-1454150" y="4905375"/>
            <a:ext cx="3429000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8512" y="5421592"/>
            <a:ext cx="216024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8512" y="1341438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3</a:t>
            </a:r>
          </a:p>
        </p:txBody>
      </p:sp>
      <p:sp>
        <p:nvSpPr>
          <p:cNvPr id="10" name="Pentagone 9"/>
          <p:cNvSpPr/>
          <p:nvPr/>
        </p:nvSpPr>
        <p:spPr>
          <a:xfrm rot="16200000">
            <a:off x="-585788" y="5765801"/>
            <a:ext cx="1692275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4548" y="4242762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2318" y="5934914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0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-52397" y="2100888"/>
            <a:ext cx="615553" cy="144179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sz="1400" b="1" dirty="0"/>
              <a:t>2. Alternatives à la voiture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74613" y="115888"/>
            <a:ext cx="89614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800" b="1" cap="small" dirty="0">
                <a:latin typeface="Calibri" pitchFamily="34" charset="0"/>
              </a:rPr>
              <a:t>Exemple de la CCPAR : analyse des services de 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A88A6C-F3A7-48DF-B354-E0E03244DD5A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74613" y="115888"/>
            <a:ext cx="8961437" cy="5048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2800" b="1" cap="small" dirty="0">
                <a:ea typeface="+mn-ea"/>
                <a:cs typeface="+mn-cs"/>
              </a:rPr>
              <a:t>Options de recherche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55576" y="1341438"/>
            <a:ext cx="80645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>
              <a:spcBef>
                <a:spcPts val="600"/>
              </a:spcBef>
              <a:spcAft>
                <a:spcPts val="600"/>
              </a:spcAft>
            </a:pPr>
            <a:r>
              <a:rPr lang="fr-FR" sz="2200" dirty="0">
                <a:latin typeface="Calibri" pitchFamily="34" charset="0"/>
              </a:rPr>
              <a:t>Travail sur l’offre en transports collectifs</a:t>
            </a:r>
          </a:p>
          <a:p>
            <a:pPr marL="0" lvl="1" algn="ctr">
              <a:spcBef>
                <a:spcPts val="600"/>
              </a:spcBef>
              <a:spcAft>
                <a:spcPts val="600"/>
              </a:spcAft>
            </a:pPr>
            <a:r>
              <a:rPr lang="fr-FR" sz="2200" dirty="0">
                <a:latin typeface="Calibri" pitchFamily="34" charset="0"/>
              </a:rPr>
              <a:t>OU</a:t>
            </a:r>
          </a:p>
          <a:p>
            <a:pPr marL="0" lvl="1" algn="ctr">
              <a:spcBef>
                <a:spcPts val="600"/>
              </a:spcBef>
              <a:spcAft>
                <a:spcPts val="600"/>
              </a:spcAft>
            </a:pPr>
            <a:r>
              <a:rPr lang="fr-FR" sz="2200" b="1" dirty="0">
                <a:solidFill>
                  <a:srgbClr val="FF0000"/>
                </a:solidFill>
                <a:latin typeface="Calibri" pitchFamily="34" charset="0"/>
              </a:rPr>
              <a:t>Travail sur les pratiques quotidiennes des ménages et les nouvelles « formes de mobilité »</a:t>
            </a:r>
          </a:p>
        </p:txBody>
      </p:sp>
      <p:sp>
        <p:nvSpPr>
          <p:cNvPr id="6" name="Pentagone 5"/>
          <p:cNvSpPr/>
          <p:nvPr/>
        </p:nvSpPr>
        <p:spPr>
          <a:xfrm rot="16200000">
            <a:off x="-2786063" y="3573463"/>
            <a:ext cx="6092825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Pentagone 6"/>
          <p:cNvSpPr/>
          <p:nvPr/>
        </p:nvSpPr>
        <p:spPr>
          <a:xfrm rot="16200000">
            <a:off x="-2174081" y="4185444"/>
            <a:ext cx="4868862" cy="476250"/>
          </a:xfrm>
          <a:prstGeom prst="homePlate">
            <a:avLst/>
          </a:prstGeom>
          <a:solidFill>
            <a:srgbClr val="F46F0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Pentagone 7"/>
          <p:cNvSpPr/>
          <p:nvPr/>
        </p:nvSpPr>
        <p:spPr>
          <a:xfrm rot="16200000">
            <a:off x="-1454150" y="4905375"/>
            <a:ext cx="3429000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8512" y="5421592"/>
            <a:ext cx="216024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8512" y="1341438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3</a:t>
            </a:r>
          </a:p>
        </p:txBody>
      </p:sp>
      <p:sp>
        <p:nvSpPr>
          <p:cNvPr id="11" name="Pentagone 10"/>
          <p:cNvSpPr/>
          <p:nvPr/>
        </p:nvSpPr>
        <p:spPr>
          <a:xfrm rot="16200000">
            <a:off x="-585788" y="5765801"/>
            <a:ext cx="1692275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4548" y="4242762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2318" y="5934914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0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-52397" y="2100888"/>
            <a:ext cx="615553" cy="144179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sz="1400" b="1" dirty="0"/>
              <a:t>2. Alternatives à la voiture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37DAE-3DA0-47FA-95C9-DD13B953DF3F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74613" y="115888"/>
            <a:ext cx="8961437" cy="5048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2800" b="1" cap="small" dirty="0" smtClean="0"/>
              <a:t>3. Pratiques quotidiennes de mobilité en milieu rural</a:t>
            </a:r>
            <a:endParaRPr lang="fr-FR" sz="2800" b="1" cap="small" dirty="0"/>
          </a:p>
        </p:txBody>
      </p:sp>
      <p:sp>
        <p:nvSpPr>
          <p:cNvPr id="4" name="ZoneTexte 5"/>
          <p:cNvSpPr txBox="1">
            <a:spLocks noChangeArrowheads="1"/>
          </p:cNvSpPr>
          <p:nvPr/>
        </p:nvSpPr>
        <p:spPr bwMode="auto">
          <a:xfrm>
            <a:off x="755650" y="879475"/>
            <a:ext cx="80645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fr-FR" sz="2400" dirty="0">
                <a:latin typeface="Calibri" pitchFamily="34" charset="0"/>
              </a:rPr>
              <a:t>Données issues de : </a:t>
            </a:r>
          </a:p>
          <a:p>
            <a:pPr marL="342900" indent="-342900" algn="just">
              <a:buFontTx/>
              <a:buChar char="-"/>
              <a:defRPr/>
            </a:pPr>
            <a:r>
              <a:rPr lang="fr-FR" sz="2400" dirty="0">
                <a:latin typeface="Calibri" pitchFamily="34" charset="0"/>
              </a:rPr>
              <a:t>37 entretiens semi-directifs avec ménages de la CCPAR</a:t>
            </a:r>
          </a:p>
          <a:p>
            <a:pPr algn="just">
              <a:defRPr/>
            </a:pPr>
            <a:r>
              <a:rPr lang="fr-FR" sz="2400" dirty="0">
                <a:latin typeface="Calibri" pitchFamily="34" charset="0"/>
              </a:rPr>
              <a:t>→ panel de 66 individus : diversité en termes d’âge, de situations familiale et professionnelle, de vulnérabilité, de sensibilité à l’environnement, de type de territoire, etc.</a:t>
            </a:r>
          </a:p>
          <a:p>
            <a:pPr algn="just">
              <a:defRPr/>
            </a:pPr>
            <a:endParaRPr lang="fr-FR" sz="2400" dirty="0">
              <a:latin typeface="Calibri" pitchFamily="34" charset="0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fr-FR" sz="2400" dirty="0">
                <a:latin typeface="Calibri" pitchFamily="34" charset="0"/>
              </a:rPr>
              <a:t>28 carnets de pratiques</a:t>
            </a:r>
          </a:p>
          <a:p>
            <a:pPr algn="just">
              <a:defRPr/>
            </a:pPr>
            <a:r>
              <a:rPr lang="fr-FR" sz="2400" dirty="0">
                <a:latin typeface="Calibri" pitchFamily="34" charset="0"/>
              </a:rPr>
              <a:t>→ 28 Enquêtes-Ménage-Déplacement pendant une semaine</a:t>
            </a:r>
          </a:p>
          <a:p>
            <a:pPr marL="342900" indent="-342900" algn="just">
              <a:buFontTx/>
              <a:buChar char="-"/>
              <a:defRPr/>
            </a:pPr>
            <a:endParaRPr lang="fr-FR" sz="2400" dirty="0">
              <a:latin typeface="Calibri" pitchFamily="34" charset="0"/>
            </a:endParaRPr>
          </a:p>
        </p:txBody>
      </p:sp>
      <p:sp>
        <p:nvSpPr>
          <p:cNvPr id="15" name="Pentagone 14"/>
          <p:cNvSpPr/>
          <p:nvPr/>
        </p:nvSpPr>
        <p:spPr>
          <a:xfrm rot="16200000">
            <a:off x="-2786063" y="3573463"/>
            <a:ext cx="6092825" cy="476250"/>
          </a:xfrm>
          <a:prstGeom prst="homePlate">
            <a:avLst/>
          </a:prstGeom>
          <a:solidFill>
            <a:srgbClr val="F46F0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Pentagone 15"/>
          <p:cNvSpPr/>
          <p:nvPr/>
        </p:nvSpPr>
        <p:spPr>
          <a:xfrm rot="16200000">
            <a:off x="-1993900" y="4365625"/>
            <a:ext cx="4508500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Pentagone 16"/>
          <p:cNvSpPr/>
          <p:nvPr/>
        </p:nvSpPr>
        <p:spPr>
          <a:xfrm rot="16200000">
            <a:off x="-1310481" y="5049044"/>
            <a:ext cx="3141662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48512" y="5421592"/>
            <a:ext cx="216024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3703" y="2933952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2</a:t>
            </a:r>
          </a:p>
        </p:txBody>
      </p:sp>
      <p:sp>
        <p:nvSpPr>
          <p:cNvPr id="20" name="Pentagone 19"/>
          <p:cNvSpPr/>
          <p:nvPr/>
        </p:nvSpPr>
        <p:spPr>
          <a:xfrm rot="16200000">
            <a:off x="-585788" y="5765801"/>
            <a:ext cx="1692275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40193" y="4367711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2318" y="5934914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0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-47168" y="935689"/>
            <a:ext cx="615553" cy="144179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sz="1400" b="1" dirty="0"/>
              <a:t>3. Pratiques de mobilité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D792F-ED4E-40C7-91F5-3EE35A34E37E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74613" y="115888"/>
            <a:ext cx="8961437" cy="5048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2800" b="1" cap="small" dirty="0" smtClean="0"/>
              <a:t>Omniprésence de la voiture</a:t>
            </a:r>
            <a:endParaRPr lang="fr-FR" sz="2800" b="1" cap="small" dirty="0"/>
          </a:p>
        </p:txBody>
      </p:sp>
      <p:sp>
        <p:nvSpPr>
          <p:cNvPr id="4" name="ZoneTexte 5"/>
          <p:cNvSpPr txBox="1">
            <a:spLocks noChangeArrowheads="1"/>
          </p:cNvSpPr>
          <p:nvPr/>
        </p:nvSpPr>
        <p:spPr bwMode="auto">
          <a:xfrm>
            <a:off x="755650" y="879475"/>
            <a:ext cx="8064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fr-FR" sz="2400" dirty="0">
                <a:latin typeface="Calibri" pitchFamily="34" charset="0"/>
              </a:rPr>
              <a:t>Voiture omniprésente pour la mobilité quotidienne :</a:t>
            </a:r>
          </a:p>
          <a:p>
            <a:pPr marL="342900" indent="-342900" algn="just">
              <a:buFontTx/>
              <a:buChar char="-"/>
              <a:defRPr/>
            </a:pPr>
            <a:r>
              <a:rPr lang="fr-FR" sz="2400" dirty="0">
                <a:latin typeface="Calibri" pitchFamily="34" charset="0"/>
              </a:rPr>
              <a:t>Majorité des déplacements quotidiens, tous motifs confondus ;</a:t>
            </a:r>
          </a:p>
          <a:p>
            <a:pPr marL="342900" indent="-342900" algn="just">
              <a:buFontTx/>
              <a:buChar char="-"/>
              <a:defRPr/>
            </a:pPr>
            <a:r>
              <a:rPr lang="fr-FR" sz="2400" dirty="0">
                <a:latin typeface="Calibri" pitchFamily="34" charset="0"/>
              </a:rPr>
              <a:t>Toutes distances ;</a:t>
            </a:r>
          </a:p>
          <a:p>
            <a:pPr marL="342900" indent="-342900" algn="just">
              <a:buFontTx/>
              <a:buChar char="-"/>
              <a:defRPr/>
            </a:pPr>
            <a:r>
              <a:rPr lang="fr-FR" sz="2400" dirty="0">
                <a:latin typeface="Calibri" pitchFamily="34" charset="0"/>
              </a:rPr>
              <a:t>Principalement de manière autosoliste</a:t>
            </a:r>
          </a:p>
          <a:p>
            <a:pPr algn="just">
              <a:defRPr/>
            </a:pPr>
            <a:r>
              <a:rPr lang="fr-FR" sz="2400" dirty="0">
                <a:latin typeface="Calibri" pitchFamily="34" charset="0"/>
              </a:rPr>
              <a:t>Taux de motorisation de 98% (moyenne </a:t>
            </a:r>
            <a:r>
              <a:rPr lang="fr-FR" sz="2400" dirty="0" err="1">
                <a:latin typeface="Calibri" pitchFamily="34" charset="0"/>
              </a:rPr>
              <a:t>fr.</a:t>
            </a:r>
            <a:r>
              <a:rPr lang="fr-FR" sz="2400" dirty="0">
                <a:latin typeface="Calibri" pitchFamily="34" charset="0"/>
              </a:rPr>
              <a:t> 75%)</a:t>
            </a:r>
          </a:p>
        </p:txBody>
      </p:sp>
      <p:sp>
        <p:nvSpPr>
          <p:cNvPr id="5" name="ZoneTexte 5"/>
          <p:cNvSpPr txBox="1">
            <a:spLocks noChangeArrowheads="1"/>
          </p:cNvSpPr>
          <p:nvPr/>
        </p:nvSpPr>
        <p:spPr bwMode="auto">
          <a:xfrm>
            <a:off x="755650" y="3303588"/>
            <a:ext cx="8064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fr-FR" sz="2400" dirty="0">
                <a:latin typeface="Calibri" pitchFamily="34" charset="0"/>
              </a:rPr>
              <a:t>Omniprésence diversement vécue par les enquêtés :</a:t>
            </a:r>
          </a:p>
          <a:p>
            <a:pPr marL="342900" indent="-342900" algn="just">
              <a:buFontTx/>
              <a:buChar char="-"/>
              <a:defRPr/>
            </a:pPr>
            <a:r>
              <a:rPr lang="fr-FR" sz="2400" dirty="0">
                <a:latin typeface="Calibri" pitchFamily="34" charset="0"/>
              </a:rPr>
              <a:t>Choix assumé : « </a:t>
            </a:r>
            <a:r>
              <a:rPr lang="fr-FR" sz="2400" i="1" dirty="0">
                <a:latin typeface="Calibri" pitchFamily="34" charset="0"/>
              </a:rPr>
              <a:t>C’est une situation qui me satisfait </a:t>
            </a:r>
            <a:r>
              <a:rPr lang="fr-FR" sz="2400" dirty="0">
                <a:latin typeface="Calibri" pitchFamily="34" charset="0"/>
              </a:rPr>
              <a:t>»</a:t>
            </a:r>
          </a:p>
          <a:p>
            <a:pPr marL="342900" indent="-342900" algn="just">
              <a:buFontTx/>
              <a:buChar char="-"/>
              <a:defRPr/>
            </a:pPr>
            <a:r>
              <a:rPr lang="fr-FR" sz="2400" dirty="0">
                <a:latin typeface="Calibri" pitchFamily="34" charset="0"/>
              </a:rPr>
              <a:t>Fait accepté : « </a:t>
            </a:r>
            <a:r>
              <a:rPr lang="fr-FR" sz="2400" i="1" dirty="0">
                <a:latin typeface="Calibri" pitchFamily="34" charset="0"/>
              </a:rPr>
              <a:t>On n’a pas le choix</a:t>
            </a:r>
            <a:r>
              <a:rPr lang="fr-FR" sz="2400" dirty="0">
                <a:latin typeface="Calibri" pitchFamily="34" charset="0"/>
              </a:rPr>
              <a:t> »</a:t>
            </a:r>
          </a:p>
          <a:p>
            <a:pPr marL="342900" indent="-342900" algn="just">
              <a:buFontTx/>
              <a:buChar char="-"/>
              <a:defRPr/>
            </a:pPr>
            <a:r>
              <a:rPr lang="fr-FR" sz="2400" dirty="0">
                <a:latin typeface="Calibri" pitchFamily="34" charset="0"/>
              </a:rPr>
              <a:t>Contrainte subie</a:t>
            </a:r>
          </a:p>
        </p:txBody>
      </p:sp>
      <p:sp>
        <p:nvSpPr>
          <p:cNvPr id="12" name="Pentagone 11"/>
          <p:cNvSpPr/>
          <p:nvPr/>
        </p:nvSpPr>
        <p:spPr>
          <a:xfrm rot="16200000">
            <a:off x="-2786063" y="3573463"/>
            <a:ext cx="6092825" cy="476250"/>
          </a:xfrm>
          <a:prstGeom prst="homePlate">
            <a:avLst/>
          </a:prstGeom>
          <a:solidFill>
            <a:srgbClr val="F46F0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Pentagone 12"/>
          <p:cNvSpPr/>
          <p:nvPr/>
        </p:nvSpPr>
        <p:spPr>
          <a:xfrm rot="16200000">
            <a:off x="-1993900" y="4365625"/>
            <a:ext cx="4508500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Pentagone 13"/>
          <p:cNvSpPr/>
          <p:nvPr/>
        </p:nvSpPr>
        <p:spPr>
          <a:xfrm rot="16200000">
            <a:off x="-1310481" y="5049044"/>
            <a:ext cx="3141662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48512" y="5421592"/>
            <a:ext cx="216024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3703" y="2933952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2</a:t>
            </a:r>
          </a:p>
        </p:txBody>
      </p:sp>
      <p:sp>
        <p:nvSpPr>
          <p:cNvPr id="17" name="Pentagone 16"/>
          <p:cNvSpPr/>
          <p:nvPr/>
        </p:nvSpPr>
        <p:spPr>
          <a:xfrm rot="16200000">
            <a:off x="-585788" y="5765801"/>
            <a:ext cx="1692275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40193" y="4367711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2318" y="5934914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0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-47168" y="935689"/>
            <a:ext cx="615553" cy="144179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sz="1400" b="1" dirty="0"/>
              <a:t>3. Pratiques de mobilité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/>
          </p:cNvSpPr>
          <p:nvPr/>
        </p:nvSpPr>
        <p:spPr bwMode="auto">
          <a:xfrm>
            <a:off x="685800" y="44450"/>
            <a:ext cx="77724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fr-FR" sz="3200" b="1" cap="small" dirty="0">
                <a:latin typeface="Calibri" pitchFamily="34" charset="0"/>
              </a:rPr>
              <a:t> Genèse du Projet MOUR</a:t>
            </a:r>
            <a:endParaRPr lang="pt-PT" sz="3200" cap="small" dirty="0">
              <a:latin typeface="Calibri" pitchFamily="34" charset="0"/>
            </a:endParaRPr>
          </a:p>
        </p:txBody>
      </p:sp>
      <p:sp>
        <p:nvSpPr>
          <p:cNvPr id="16386" name="Sous-titre 2"/>
          <p:cNvSpPr>
            <a:spLocks/>
          </p:cNvSpPr>
          <p:nvPr/>
        </p:nvSpPr>
        <p:spPr bwMode="auto">
          <a:xfrm>
            <a:off x="755650" y="1341438"/>
            <a:ext cx="80645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fr-FR" sz="2400">
                <a:latin typeface="Calibri" pitchFamily="34" charset="0"/>
              </a:rPr>
              <a:t>Projet de recherche MOUR (MObilité et Urbanisme Rural) : </a:t>
            </a:r>
          </a:p>
          <a:p>
            <a:pPr lvl="1" algn="just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fr-FR" sz="2400">
                <a:latin typeface="Calibri" pitchFamily="34" charset="0"/>
              </a:rPr>
              <a:t> Nov. 2011 – Nov. 2013</a:t>
            </a:r>
          </a:p>
          <a:p>
            <a:pPr lvl="1" algn="just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fr-FR" sz="2400">
                <a:latin typeface="Calibri" pitchFamily="34" charset="0"/>
              </a:rPr>
              <a:t> Partenariat entre UMR CNRS-CITERES (Université de Tours) et Parc naturel régional Loire-Anjou-Touraine ; cofinancements Région Centre et ADEME</a:t>
            </a:r>
          </a:p>
          <a:p>
            <a:pPr lvl="1" algn="just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fr-FR" sz="2400">
                <a:latin typeface="Calibri" pitchFamily="34" charset="0"/>
              </a:rPr>
              <a:t> </a:t>
            </a:r>
            <a:r>
              <a:rPr lang="fr-FR" sz="2400" b="1">
                <a:latin typeface="Calibri" pitchFamily="34" charset="0"/>
              </a:rPr>
              <a:t>Recherche sur les conditions de développement de mobilités plus durables, moins dépendantes de la voiture en milieu rural, et non limitées aux seules offres de transport en commun.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pt-PT" sz="24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8913" name="Espace réservé du numéro de diapositive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E5A20F26-47C6-4238-AC6A-8DF255F6CE9C}" type="slidenum">
              <a:rPr lang="fr-FR" sz="1200">
                <a:solidFill>
                  <a:srgbClr val="000000"/>
                </a:solidFill>
                <a:latin typeface="+mn-lt"/>
              </a:rPr>
              <a:pPr algn="r">
                <a:defRPr/>
              </a:pPr>
              <a:t>2</a:t>
            </a:fld>
            <a:endParaRPr lang="fr-FR" sz="12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Pentagone 4"/>
          <p:cNvSpPr/>
          <p:nvPr/>
        </p:nvSpPr>
        <p:spPr>
          <a:xfrm rot="16200000">
            <a:off x="-2786063" y="3573463"/>
            <a:ext cx="6092825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Pentagone 5"/>
          <p:cNvSpPr/>
          <p:nvPr/>
        </p:nvSpPr>
        <p:spPr>
          <a:xfrm rot="16200000">
            <a:off x="-2174081" y="4185444"/>
            <a:ext cx="4868862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Pentagone 6"/>
          <p:cNvSpPr/>
          <p:nvPr/>
        </p:nvSpPr>
        <p:spPr>
          <a:xfrm rot="16200000">
            <a:off x="-1454150" y="4905375"/>
            <a:ext cx="3429000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8512" y="5421592"/>
            <a:ext cx="216024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8512" y="1341438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3</a:t>
            </a:r>
          </a:p>
        </p:txBody>
      </p:sp>
      <p:sp>
        <p:nvSpPr>
          <p:cNvPr id="11" name="Pentagone 10"/>
          <p:cNvSpPr/>
          <p:nvPr/>
        </p:nvSpPr>
        <p:spPr>
          <a:xfrm rot="16200000">
            <a:off x="-585788" y="5765801"/>
            <a:ext cx="1692275" cy="476250"/>
          </a:xfrm>
          <a:prstGeom prst="homePlate">
            <a:avLst/>
          </a:prstGeom>
          <a:solidFill>
            <a:srgbClr val="F46F0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2318" y="2632266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2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2318" y="4175792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-63260" y="5291916"/>
            <a:ext cx="615553" cy="1669829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sz="1400" b="1" dirty="0"/>
              <a:t>0. Intro et problématique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B24B9-3F3B-4C51-B766-EA81DB25497F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74613" y="115888"/>
            <a:ext cx="8961437" cy="5048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2800" b="1" cap="small" dirty="0" smtClean="0"/>
              <a:t>Emergence de comportements alternatifs</a:t>
            </a:r>
            <a:endParaRPr lang="fr-FR" sz="2800" b="1" cap="small" dirty="0"/>
          </a:p>
        </p:txBody>
      </p:sp>
      <p:sp>
        <p:nvSpPr>
          <p:cNvPr id="4" name="ZoneTexte 5"/>
          <p:cNvSpPr txBox="1">
            <a:spLocks noChangeArrowheads="1"/>
          </p:cNvSpPr>
          <p:nvPr/>
        </p:nvSpPr>
        <p:spPr bwMode="auto">
          <a:xfrm>
            <a:off x="755650" y="879475"/>
            <a:ext cx="80645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fr-FR" sz="2200" b="1" dirty="0">
                <a:latin typeface="+mj-lt"/>
              </a:rPr>
              <a:t>Limitation des déplacements </a:t>
            </a:r>
            <a:r>
              <a:rPr lang="fr-FR" sz="2200" dirty="0">
                <a:latin typeface="+mj-lt"/>
              </a:rPr>
              <a:t>(30 ménages sur 37) : suppression des déplacements inutiles ; regroupement des activités</a:t>
            </a:r>
          </a:p>
          <a:p>
            <a:pPr marL="457200" indent="-457200">
              <a:buFontTx/>
              <a:buAutoNum type="arabicPeriod"/>
              <a:defRPr/>
            </a:pPr>
            <a:endParaRPr lang="fr-FR" sz="2200" dirty="0">
              <a:latin typeface="+mj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fr-FR" sz="2200" dirty="0">
                <a:latin typeface="+mj-lt"/>
              </a:rPr>
              <a:t>Adoption d’autres modes de déplacement : </a:t>
            </a:r>
          </a:p>
          <a:p>
            <a:pPr marL="800100" lvl="1" indent="-342900">
              <a:buFontTx/>
              <a:buChar char="-"/>
              <a:defRPr/>
            </a:pPr>
            <a:r>
              <a:rPr lang="fr-FR" sz="2200" b="1" dirty="0">
                <a:latin typeface="+mj-lt"/>
              </a:rPr>
              <a:t>Covoiturage</a:t>
            </a:r>
            <a:r>
              <a:rPr lang="fr-FR" sz="2200" dirty="0">
                <a:latin typeface="+mj-lt"/>
              </a:rPr>
              <a:t> pour tous types de déplacement : travail (16 actifs/40) ; accompagnement des enfants (16/20) ; loisirs (26/43), courses, etc.</a:t>
            </a:r>
          </a:p>
          <a:p>
            <a:pPr marL="800100" lvl="1" indent="-342900">
              <a:buFontTx/>
              <a:buChar char="-"/>
              <a:defRPr/>
            </a:pPr>
            <a:r>
              <a:rPr lang="fr-FR" sz="2200" b="1" dirty="0">
                <a:latin typeface="+mj-lt"/>
              </a:rPr>
              <a:t>TER, </a:t>
            </a:r>
            <a:r>
              <a:rPr lang="fr-FR" sz="2200" dirty="0">
                <a:latin typeface="+mj-lt"/>
              </a:rPr>
              <a:t>pratique moins développée (6/43) ;</a:t>
            </a:r>
          </a:p>
          <a:p>
            <a:pPr marL="800100" lvl="1" indent="-342900">
              <a:buFontTx/>
              <a:buChar char="-"/>
              <a:defRPr/>
            </a:pPr>
            <a:r>
              <a:rPr lang="fr-FR" sz="2200" b="1" dirty="0">
                <a:latin typeface="+mj-lt"/>
              </a:rPr>
              <a:t>Modes doux </a:t>
            </a:r>
            <a:r>
              <a:rPr lang="fr-FR" sz="2200" dirty="0">
                <a:latin typeface="+mj-lt"/>
              </a:rPr>
              <a:t>pour déplacements courts (20/43).</a:t>
            </a:r>
          </a:p>
          <a:p>
            <a:pPr marL="87313" lvl="1">
              <a:defRPr/>
            </a:pPr>
            <a:endParaRPr lang="fr-FR" sz="2200" dirty="0">
              <a:latin typeface="+mj-lt"/>
            </a:endParaRPr>
          </a:p>
          <a:p>
            <a:pPr marL="87313" lvl="1">
              <a:defRPr/>
            </a:pPr>
            <a:r>
              <a:rPr lang="fr-FR" sz="2200" dirty="0">
                <a:latin typeface="+mj-lt"/>
              </a:rPr>
              <a:t>3. </a:t>
            </a:r>
            <a:r>
              <a:rPr lang="fr-FR" sz="2200" b="1" dirty="0">
                <a:latin typeface="+mj-lt"/>
              </a:rPr>
              <a:t>Démotorisation</a:t>
            </a:r>
            <a:r>
              <a:rPr lang="fr-FR" sz="2200" dirty="0">
                <a:latin typeface="+mj-lt"/>
              </a:rPr>
              <a:t> partielle du ménage</a:t>
            </a:r>
          </a:p>
          <a:p>
            <a:pPr marL="87313" lvl="1">
              <a:defRPr/>
            </a:pPr>
            <a:endParaRPr lang="fr-FR" sz="2200" dirty="0">
              <a:latin typeface="+mj-lt"/>
            </a:endParaRPr>
          </a:p>
          <a:p>
            <a:pPr marL="87313" lvl="1">
              <a:defRPr/>
            </a:pPr>
            <a:r>
              <a:rPr lang="fr-FR" sz="2200" dirty="0">
                <a:latin typeface="+mj-lt"/>
              </a:rPr>
              <a:t>Pas de limitation en distance des déplacements</a:t>
            </a:r>
          </a:p>
        </p:txBody>
      </p:sp>
      <p:sp>
        <p:nvSpPr>
          <p:cNvPr id="11" name="Pentagone 10"/>
          <p:cNvSpPr/>
          <p:nvPr/>
        </p:nvSpPr>
        <p:spPr>
          <a:xfrm rot="16200000">
            <a:off x="-2786063" y="3573463"/>
            <a:ext cx="6092825" cy="476250"/>
          </a:xfrm>
          <a:prstGeom prst="homePlate">
            <a:avLst/>
          </a:prstGeom>
          <a:solidFill>
            <a:srgbClr val="F46F0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Pentagone 11"/>
          <p:cNvSpPr/>
          <p:nvPr/>
        </p:nvSpPr>
        <p:spPr>
          <a:xfrm rot="16200000">
            <a:off x="-1993900" y="4365625"/>
            <a:ext cx="4508500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Pentagone 12"/>
          <p:cNvSpPr/>
          <p:nvPr/>
        </p:nvSpPr>
        <p:spPr>
          <a:xfrm rot="16200000">
            <a:off x="-1310481" y="5049044"/>
            <a:ext cx="3141662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8512" y="5421592"/>
            <a:ext cx="216024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3703" y="2933952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2</a:t>
            </a:r>
          </a:p>
        </p:txBody>
      </p:sp>
      <p:sp>
        <p:nvSpPr>
          <p:cNvPr id="16" name="Pentagone 15"/>
          <p:cNvSpPr/>
          <p:nvPr/>
        </p:nvSpPr>
        <p:spPr>
          <a:xfrm rot="16200000">
            <a:off x="-585788" y="5765801"/>
            <a:ext cx="1692275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40193" y="4367711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2318" y="5934914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0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-47168" y="935689"/>
            <a:ext cx="615553" cy="144179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sz="1400" b="1" dirty="0"/>
              <a:t>3. Pratiques de mobilité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374AE-4C00-45D9-99B2-958F9A7EC749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74613" y="115888"/>
            <a:ext cx="8961437" cy="5048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2800" b="1" cap="small" dirty="0" smtClean="0"/>
              <a:t>Emergence de comportements alternatifs</a:t>
            </a:r>
            <a:endParaRPr lang="fr-FR" sz="2800" b="1" cap="small" dirty="0"/>
          </a:p>
        </p:txBody>
      </p:sp>
      <p:sp>
        <p:nvSpPr>
          <p:cNvPr id="4" name="ZoneTexte 5"/>
          <p:cNvSpPr txBox="1">
            <a:spLocks noChangeArrowheads="1"/>
          </p:cNvSpPr>
          <p:nvPr/>
        </p:nvSpPr>
        <p:spPr bwMode="auto">
          <a:xfrm>
            <a:off x="755650" y="879475"/>
            <a:ext cx="80645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lvl="1">
              <a:defRPr/>
            </a:pPr>
            <a:r>
              <a:rPr lang="fr-FR" sz="2200" dirty="0">
                <a:latin typeface="+mj-lt"/>
              </a:rPr>
              <a:t>Quels </a:t>
            </a:r>
            <a:r>
              <a:rPr lang="fr-FR" sz="2200" b="1" dirty="0">
                <a:latin typeface="+mj-lt"/>
              </a:rPr>
              <a:t>objectifs</a:t>
            </a:r>
            <a:r>
              <a:rPr lang="fr-FR" sz="2200" dirty="0">
                <a:latin typeface="+mj-lt"/>
              </a:rPr>
              <a:t> ? </a:t>
            </a:r>
          </a:p>
          <a:p>
            <a:pPr marL="430213" lvl="1" indent="-342900">
              <a:buFontTx/>
              <a:buChar char="-"/>
              <a:defRPr/>
            </a:pPr>
            <a:r>
              <a:rPr lang="fr-FR" sz="2200" dirty="0">
                <a:latin typeface="+mj-lt"/>
              </a:rPr>
              <a:t>Budgétaire : ménages vulnérables ; conséquence du renchérissement des carburants ;</a:t>
            </a:r>
          </a:p>
          <a:p>
            <a:pPr marL="430213" lvl="1" indent="-342900">
              <a:buFontTx/>
              <a:buChar char="-"/>
              <a:defRPr/>
            </a:pPr>
            <a:r>
              <a:rPr lang="fr-FR" sz="2200" dirty="0">
                <a:latin typeface="+mj-lt"/>
              </a:rPr>
              <a:t>Environnemental : accord avec convictions écologiques</a:t>
            </a:r>
          </a:p>
          <a:p>
            <a:pPr marL="430213" lvl="1" indent="-342900">
              <a:buFontTx/>
              <a:buChar char="-"/>
              <a:defRPr/>
            </a:pPr>
            <a:endParaRPr lang="fr-FR" sz="2200" dirty="0">
              <a:latin typeface="+mj-lt"/>
            </a:endParaRPr>
          </a:p>
          <a:p>
            <a:pPr marL="87313" lvl="1">
              <a:defRPr/>
            </a:pPr>
            <a:r>
              <a:rPr lang="fr-FR" sz="2200" dirty="0">
                <a:latin typeface="+mj-lt"/>
              </a:rPr>
              <a:t>Quels </a:t>
            </a:r>
            <a:r>
              <a:rPr lang="fr-FR" sz="2200" b="1" dirty="0">
                <a:latin typeface="+mj-lt"/>
              </a:rPr>
              <a:t>freins</a:t>
            </a:r>
            <a:r>
              <a:rPr lang="fr-FR" sz="2200" dirty="0">
                <a:latin typeface="+mj-lt"/>
              </a:rPr>
              <a:t> (au changement de mode de transport) ?</a:t>
            </a:r>
          </a:p>
          <a:p>
            <a:pPr marL="430213" lvl="1" indent="-342900">
              <a:buFontTx/>
              <a:buChar char="-"/>
              <a:defRPr/>
            </a:pPr>
            <a:r>
              <a:rPr lang="fr-FR" sz="2200" dirty="0">
                <a:latin typeface="+mj-lt"/>
              </a:rPr>
              <a:t>structurels, liés à l’offre de transport (grilles horaires, durées de trajet, tarifs, difficulté à trouver un covoitureur, etc.) → voiture est le meilleur mode de transport ;</a:t>
            </a:r>
          </a:p>
          <a:p>
            <a:pPr marL="430213" lvl="1" indent="-342900">
              <a:buFontTx/>
              <a:buChar char="-"/>
              <a:defRPr/>
            </a:pPr>
            <a:r>
              <a:rPr lang="fr-FR" sz="2200" dirty="0">
                <a:latin typeface="+mj-lt"/>
              </a:rPr>
              <a:t>subjectifs, liés au ressenti des individus (perte de liberté, d’indépendance, manque d’envie ou de besoin) → souhait de ne pas modifier des pratiques satisfaisantes </a:t>
            </a:r>
          </a:p>
        </p:txBody>
      </p:sp>
      <p:sp>
        <p:nvSpPr>
          <p:cNvPr id="11" name="Pentagone 10"/>
          <p:cNvSpPr/>
          <p:nvPr/>
        </p:nvSpPr>
        <p:spPr>
          <a:xfrm rot="16200000">
            <a:off x="-2786063" y="3573463"/>
            <a:ext cx="6092825" cy="476250"/>
          </a:xfrm>
          <a:prstGeom prst="homePlate">
            <a:avLst/>
          </a:prstGeom>
          <a:solidFill>
            <a:srgbClr val="F46F0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Pentagone 11"/>
          <p:cNvSpPr/>
          <p:nvPr/>
        </p:nvSpPr>
        <p:spPr>
          <a:xfrm rot="16200000">
            <a:off x="-1993900" y="4365625"/>
            <a:ext cx="4508500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Pentagone 12"/>
          <p:cNvSpPr/>
          <p:nvPr/>
        </p:nvSpPr>
        <p:spPr>
          <a:xfrm rot="16200000">
            <a:off x="-1310481" y="5049044"/>
            <a:ext cx="3141662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8512" y="5421592"/>
            <a:ext cx="216024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3703" y="2933952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2</a:t>
            </a:r>
          </a:p>
        </p:txBody>
      </p:sp>
      <p:sp>
        <p:nvSpPr>
          <p:cNvPr id="16" name="Pentagone 15"/>
          <p:cNvSpPr/>
          <p:nvPr/>
        </p:nvSpPr>
        <p:spPr>
          <a:xfrm rot="16200000">
            <a:off x="-585788" y="5765801"/>
            <a:ext cx="1692275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40193" y="4367711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2318" y="5934914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0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-47168" y="935689"/>
            <a:ext cx="615553" cy="144179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sz="1400" b="1" dirty="0"/>
              <a:t>3. Pratiques de mobilité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B0203-0130-4229-8E1C-48672EB722A1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74613" y="115888"/>
            <a:ext cx="8961437" cy="5048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2800" b="1" cap="small" dirty="0" smtClean="0"/>
              <a:t>4 types de mobiles</a:t>
            </a:r>
            <a:endParaRPr lang="fr-FR" sz="2800" b="1" cap="small" dirty="0"/>
          </a:p>
        </p:txBody>
      </p:sp>
      <p:sp>
        <p:nvSpPr>
          <p:cNvPr id="4" name="ZoneTexte 5"/>
          <p:cNvSpPr txBox="1">
            <a:spLocks noChangeArrowheads="1"/>
          </p:cNvSpPr>
          <p:nvPr/>
        </p:nvSpPr>
        <p:spPr bwMode="auto">
          <a:xfrm>
            <a:off x="755650" y="879475"/>
            <a:ext cx="80645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lvl="1">
              <a:defRPr/>
            </a:pPr>
            <a:endParaRPr lang="fr-FR" sz="2200" dirty="0">
              <a:latin typeface="+mj-lt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755650" y="3344863"/>
          <a:ext cx="8064500" cy="2989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250"/>
                <a:gridCol w="4032250"/>
              </a:tblGrid>
              <a:tr h="150822"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b="1" u="sng" dirty="0" smtClean="0">
                          <a:solidFill>
                            <a:schemeClr val="tx1"/>
                          </a:solidFill>
                        </a:rPr>
                        <a:t>Exclusifs</a:t>
                      </a:r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 :</a:t>
                      </a:r>
                      <a:r>
                        <a:rPr lang="fr-FR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utilisent leur voiture pour tous leurs déplacements ou presque</a:t>
                      </a:r>
                      <a:endParaRPr lang="fr-FR" sz="1800" b="1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82774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Exclusifs sensibilisés à la mobilité (24) :</a:t>
                      </a:r>
                    </a:p>
                    <a:p>
                      <a:pPr marL="0" marR="0" lvl="1" indent="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cherchent mais sans succès à modifier leurs pratiques de mobilité, ou développent des réflexions sur la question. </a:t>
                      </a:r>
                      <a:endParaRPr lang="fr-FR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1" indent="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</a:t>
                      </a:r>
                      <a:r>
                        <a:rPr lang="fr-FR" sz="1800" b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sont-ils ?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Vulnérabilité</a:t>
                      </a:r>
                      <a:r>
                        <a:rPr lang="fr-FR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élevée (mais ne trouvent pas de solution) ; </a:t>
                      </a:r>
                      <a:r>
                        <a:rPr lang="fr-FR" sz="18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sensibilité environnementale</a:t>
                      </a:r>
                      <a:r>
                        <a:rPr lang="fr-FR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élevée (effet NIMBY)</a:t>
                      </a:r>
                      <a:endParaRPr lang="fr-F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Exclusifs non-sensibilisés à la mobilité (29) : 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 développent aucune réflexion particulière sur leurs pratiques actuelles de mobilité</a:t>
                      </a:r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; 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 cherchent pas à adopter de nouvelles pratiques. </a:t>
                      </a:r>
                    </a:p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fr-FR" sz="18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</a:t>
                      </a:r>
                      <a:r>
                        <a:rPr lang="fr-FR" sz="1800" b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sont-ils ?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Vulnérabilité</a:t>
                      </a:r>
                      <a:r>
                        <a:rPr lang="fr-FR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moyenne à faible ; </a:t>
                      </a:r>
                      <a:r>
                        <a:rPr lang="fr-FR" sz="18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sensibilité environnementale </a:t>
                      </a:r>
                      <a:r>
                        <a:rPr lang="fr-FR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faible ; ménages âgés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Pentagone 11"/>
          <p:cNvSpPr/>
          <p:nvPr/>
        </p:nvSpPr>
        <p:spPr>
          <a:xfrm rot="16200000">
            <a:off x="-2786063" y="3573463"/>
            <a:ext cx="6092825" cy="476250"/>
          </a:xfrm>
          <a:prstGeom prst="homePlate">
            <a:avLst/>
          </a:prstGeom>
          <a:solidFill>
            <a:srgbClr val="F46F0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Pentagone 12"/>
          <p:cNvSpPr/>
          <p:nvPr/>
        </p:nvSpPr>
        <p:spPr>
          <a:xfrm rot="16200000">
            <a:off x="-1993900" y="4365625"/>
            <a:ext cx="4508500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Pentagone 13"/>
          <p:cNvSpPr/>
          <p:nvPr/>
        </p:nvSpPr>
        <p:spPr>
          <a:xfrm rot="16200000">
            <a:off x="-1310481" y="5049044"/>
            <a:ext cx="3141662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48512" y="5421592"/>
            <a:ext cx="216024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3703" y="2933952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2</a:t>
            </a:r>
          </a:p>
        </p:txBody>
      </p:sp>
      <p:sp>
        <p:nvSpPr>
          <p:cNvPr id="17" name="Pentagone 16"/>
          <p:cNvSpPr/>
          <p:nvPr/>
        </p:nvSpPr>
        <p:spPr>
          <a:xfrm rot="16200000">
            <a:off x="-585788" y="5765801"/>
            <a:ext cx="1692275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40193" y="4367711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2318" y="5934914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0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-47168" y="935689"/>
            <a:ext cx="615553" cy="144179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sz="1400" b="1" dirty="0"/>
              <a:t>3. Pratiques de mobilité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755650" y="844550"/>
          <a:ext cx="8064500" cy="229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250"/>
                <a:gridCol w="4032250"/>
              </a:tblGrid>
              <a:tr h="1008113">
                <a:tc gridSpan="2"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fr-FR" sz="2000" b="1" u="sng" dirty="0" smtClean="0">
                          <a:solidFill>
                            <a:schemeClr val="tx1"/>
                          </a:solidFill>
                        </a:rPr>
                        <a:t>Multimodaux</a:t>
                      </a:r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 : </a:t>
                      </a:r>
                      <a:r>
                        <a:rPr lang="fr-FR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utilisent la voiture parmi d’autres modes de transport </a:t>
                      </a:r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réfléchissent de manière quasi-systématique à leurs déplacements, et essayent d’utiliser le mode de transport qui correspond le mieux à leurs besoins.</a:t>
                      </a:r>
                      <a:endParaRPr lang="fr-FR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fr-FR" sz="18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 sont</a:t>
                      </a:r>
                      <a:r>
                        <a:rPr lang="fr-FR" sz="1800" b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-ils 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r>
                        <a:rPr lang="fr-FR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Vulnérabilité</a:t>
                      </a:r>
                      <a:r>
                        <a:rPr lang="fr-FR" sz="1800" b="1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élevée 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fr-FR" sz="1800" b="1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Sensibilité aux questions environnementales</a:t>
                      </a:r>
                      <a:endParaRPr lang="fr-FR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5694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Multimodaux</a:t>
                      </a:r>
                      <a:r>
                        <a:rPr lang="fr-FR" b="1" baseline="0" dirty="0" smtClean="0">
                          <a:solidFill>
                            <a:schemeClr val="tx1"/>
                          </a:solidFill>
                        </a:rPr>
                        <a:t> réguliers (6) : 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se reportent dès que possible sur des modes alternatifs</a:t>
                      </a:r>
                      <a:endParaRPr lang="fr-FR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Multimodaux occasionnels (7) :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 se reportent de temps en temps sur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 des modes alternatifs</a:t>
                      </a:r>
                      <a:endParaRPr lang="fr-FR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AEA99-546D-4B34-BEB6-99F8DD881E81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74613" y="115888"/>
            <a:ext cx="8961437" cy="5048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2800" b="1" cap="small" dirty="0" smtClean="0"/>
              <a:t>Des marges de manœuvre possibles </a:t>
            </a:r>
            <a:endParaRPr lang="fr-FR" sz="2800" b="1" cap="small" dirty="0"/>
          </a:p>
        </p:txBody>
      </p:sp>
      <p:sp>
        <p:nvSpPr>
          <p:cNvPr id="4" name="ZoneTexte 5"/>
          <p:cNvSpPr txBox="1">
            <a:spLocks noChangeArrowheads="1"/>
          </p:cNvSpPr>
          <p:nvPr/>
        </p:nvSpPr>
        <p:spPr bwMode="auto">
          <a:xfrm>
            <a:off x="755650" y="879475"/>
            <a:ext cx="806450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2200" dirty="0">
                <a:latin typeface="Calibri" pitchFamily="34" charset="0"/>
              </a:rPr>
              <a:t>Analyse des 28 carnets de pratiques : des changements possibles en termes de : </a:t>
            </a:r>
          </a:p>
          <a:p>
            <a:pPr marL="342900" indent="-3429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2200" dirty="0">
                <a:latin typeface="Calibri" pitchFamily="34" charset="0"/>
              </a:rPr>
              <a:t>Changement de mode de transport :</a:t>
            </a:r>
          </a:p>
          <a:p>
            <a:pPr marL="800100" lvl="1" indent="-3429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2200" dirty="0">
                <a:latin typeface="Calibri" pitchFamily="34" charset="0"/>
              </a:rPr>
              <a:t>Covoiturage pour le travail (6/21 actifs) ; pour l’accompagnement des enfants (5/12 ménages avec enfants) ; pour les loisirs (6/28)</a:t>
            </a:r>
          </a:p>
          <a:p>
            <a:pPr marL="800100" lvl="1" indent="-3429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2200" dirty="0">
                <a:latin typeface="Calibri" pitchFamily="34" charset="0"/>
              </a:rPr>
              <a:t>Train pour le travail (5/21) ; pour les loisirs (7/28)</a:t>
            </a:r>
          </a:p>
          <a:p>
            <a:pPr marL="800100" lvl="1" indent="-3429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2200" dirty="0">
                <a:latin typeface="Calibri" pitchFamily="34" charset="0"/>
              </a:rPr>
              <a:t>Modes doux pour les déplacements courts (10/28)</a:t>
            </a: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fr-FR" sz="2200" dirty="0">
                <a:latin typeface="Calibri" pitchFamily="34" charset="0"/>
              </a:rPr>
              <a:t>Organisation des activités (7/28) et limitation des déplacements (5/28)</a:t>
            </a: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fr-FR" sz="2200" dirty="0">
                <a:latin typeface="Calibri" pitchFamily="34" charset="0"/>
              </a:rPr>
              <a:t>Localisation des activités (4/28)</a:t>
            </a:r>
          </a:p>
        </p:txBody>
      </p:sp>
      <p:sp>
        <p:nvSpPr>
          <p:cNvPr id="11" name="Pentagone 10"/>
          <p:cNvSpPr/>
          <p:nvPr/>
        </p:nvSpPr>
        <p:spPr>
          <a:xfrm rot="16200000">
            <a:off x="-2786063" y="3573463"/>
            <a:ext cx="6092825" cy="476250"/>
          </a:xfrm>
          <a:prstGeom prst="homePlate">
            <a:avLst/>
          </a:prstGeom>
          <a:solidFill>
            <a:srgbClr val="F46F0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Pentagone 11"/>
          <p:cNvSpPr/>
          <p:nvPr/>
        </p:nvSpPr>
        <p:spPr>
          <a:xfrm rot="16200000">
            <a:off x="-1993900" y="4365625"/>
            <a:ext cx="4508500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Pentagone 12"/>
          <p:cNvSpPr/>
          <p:nvPr/>
        </p:nvSpPr>
        <p:spPr>
          <a:xfrm rot="16200000">
            <a:off x="-1310481" y="5049044"/>
            <a:ext cx="3141662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8512" y="5421592"/>
            <a:ext cx="216024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3703" y="2933952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2</a:t>
            </a:r>
          </a:p>
        </p:txBody>
      </p:sp>
      <p:sp>
        <p:nvSpPr>
          <p:cNvPr id="16" name="Pentagone 15"/>
          <p:cNvSpPr/>
          <p:nvPr/>
        </p:nvSpPr>
        <p:spPr>
          <a:xfrm rot="16200000">
            <a:off x="-585788" y="5765801"/>
            <a:ext cx="1692275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40193" y="4367711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2318" y="5934914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0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-47168" y="935689"/>
            <a:ext cx="615553" cy="144179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sz="1400" b="1" dirty="0"/>
              <a:t>3. Pratiques de mobilité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4A84C0-8B27-4223-BEBC-DCAC873A852A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74613" y="115888"/>
            <a:ext cx="8961437" cy="5048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2800" b="1" cap="small" dirty="0" smtClean="0"/>
              <a:t>Changement de pratiques et accompagnement personnalisé</a:t>
            </a:r>
            <a:endParaRPr lang="fr-FR" sz="2800" b="1" cap="small" dirty="0"/>
          </a:p>
        </p:txBody>
      </p:sp>
      <p:sp>
        <p:nvSpPr>
          <p:cNvPr id="55299" name="ZoneTexte 5"/>
          <p:cNvSpPr txBox="1">
            <a:spLocks noChangeArrowheads="1"/>
          </p:cNvSpPr>
          <p:nvPr/>
        </p:nvSpPr>
        <p:spPr bwMode="auto">
          <a:xfrm>
            <a:off x="1065213" y="2170113"/>
            <a:ext cx="7613650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fr-FR" sz="2200">
                <a:latin typeface="Calibri" pitchFamily="34" charset="0"/>
              </a:rPr>
              <a:t>Expérimentation d’« Accompagnement personnalisé »</a:t>
            </a:r>
          </a:p>
          <a:p>
            <a:pPr marL="342900" indent="-342900" algn="just">
              <a:buFontTx/>
              <a:buChar char="-"/>
            </a:pPr>
            <a:r>
              <a:rPr lang="fr-FR" sz="2200">
                <a:latin typeface="Calibri" pitchFamily="34" charset="0"/>
              </a:rPr>
              <a:t>19 ménages (28 individus) suivis d’avril à juillet 2013</a:t>
            </a:r>
          </a:p>
          <a:p>
            <a:pPr marL="342900" indent="-342900" algn="just">
              <a:buFontTx/>
              <a:buChar char="-"/>
            </a:pPr>
            <a:r>
              <a:rPr lang="fr-FR" sz="2200">
                <a:latin typeface="Calibri" pitchFamily="34" charset="0"/>
              </a:rPr>
              <a:t>3 phases : 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fr-FR" sz="2000">
                <a:latin typeface="Calibri" pitchFamily="34" charset="0"/>
              </a:rPr>
              <a:t>Remplissage de Carnets de Pratiques pendant une semaine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fr-FR" sz="2000">
                <a:latin typeface="Calibri" pitchFamily="34" charset="0"/>
              </a:rPr>
              <a:t>Fabrication et présentation des Programmes de Transports Personnalisés (bilans + alternatives personnalisées)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fr-FR" sz="2000">
                <a:latin typeface="Calibri" pitchFamily="34" charset="0"/>
              </a:rPr>
              <a:t>Test des alternatives pendant un mois </a:t>
            </a:r>
          </a:p>
        </p:txBody>
      </p:sp>
      <p:pic>
        <p:nvPicPr>
          <p:cNvPr id="55300" name="Imag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9100" y="1049338"/>
            <a:ext cx="159385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Imag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7357"/>
          <a:stretch>
            <a:fillRect/>
          </a:stretch>
        </p:blipFill>
        <p:spPr bwMode="auto">
          <a:xfrm>
            <a:off x="668338" y="987425"/>
            <a:ext cx="106045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Rectangle 1"/>
          <p:cNvSpPr>
            <a:spLocks noChangeArrowheads="1"/>
          </p:cNvSpPr>
          <p:nvPr/>
        </p:nvSpPr>
        <p:spPr bwMode="auto">
          <a:xfrm>
            <a:off x="1079500" y="4667250"/>
            <a:ext cx="76073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fr-FR" sz="2200" b="1">
                <a:latin typeface="Calibri" pitchFamily="34" charset="0"/>
              </a:rPr>
              <a:t>Objectif : « l’accompagnement personnalisé » peut-il être un bon levier de changements de pratiques ? </a:t>
            </a:r>
          </a:p>
        </p:txBody>
      </p:sp>
      <p:sp>
        <p:nvSpPr>
          <p:cNvPr id="10" name="Pentagone 9"/>
          <p:cNvSpPr/>
          <p:nvPr/>
        </p:nvSpPr>
        <p:spPr>
          <a:xfrm rot="16200000">
            <a:off x="-2728913" y="3630613"/>
            <a:ext cx="5978525" cy="476250"/>
          </a:xfrm>
          <a:prstGeom prst="homePlate">
            <a:avLst/>
          </a:prstGeom>
          <a:solidFill>
            <a:srgbClr val="EE9D3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Pentagone 10"/>
          <p:cNvSpPr/>
          <p:nvPr/>
        </p:nvSpPr>
        <p:spPr>
          <a:xfrm rot="16200000">
            <a:off x="-1742281" y="4617244"/>
            <a:ext cx="4005262" cy="476250"/>
          </a:xfrm>
          <a:prstGeom prst="homePlate">
            <a:avLst/>
          </a:prstGeom>
          <a:solidFill>
            <a:srgbClr val="D9D9D9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Pentagone 11"/>
          <p:cNvSpPr/>
          <p:nvPr/>
        </p:nvSpPr>
        <p:spPr>
          <a:xfrm rot="16200000">
            <a:off x="-914400" y="5445125"/>
            <a:ext cx="2349500" cy="476250"/>
          </a:xfrm>
          <a:prstGeom prst="homePlate">
            <a:avLst/>
          </a:prstGeom>
          <a:solidFill>
            <a:srgbClr val="D9D9D9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8512" y="5421592"/>
            <a:ext cx="216024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2191" y="2569029"/>
            <a:ext cx="461665" cy="2098691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2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-62319" y="959089"/>
            <a:ext cx="615553" cy="2104245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sz="1400" b="1" dirty="0"/>
              <a:t>3. Accompagnement personnalisé</a:t>
            </a:r>
          </a:p>
        </p:txBody>
      </p:sp>
      <p:sp>
        <p:nvSpPr>
          <p:cNvPr id="15" name="Pentagone 14"/>
          <p:cNvSpPr/>
          <p:nvPr/>
        </p:nvSpPr>
        <p:spPr>
          <a:xfrm rot="16200000">
            <a:off x="-2786063" y="3573463"/>
            <a:ext cx="6092825" cy="476250"/>
          </a:xfrm>
          <a:prstGeom prst="homePlate">
            <a:avLst/>
          </a:prstGeom>
          <a:solidFill>
            <a:srgbClr val="F46F0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Pentagone 18"/>
          <p:cNvSpPr/>
          <p:nvPr/>
        </p:nvSpPr>
        <p:spPr>
          <a:xfrm rot="16200000">
            <a:off x="-1993900" y="4365625"/>
            <a:ext cx="4508500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Pentagone 20"/>
          <p:cNvSpPr/>
          <p:nvPr/>
        </p:nvSpPr>
        <p:spPr>
          <a:xfrm rot="16200000">
            <a:off x="-1310481" y="5049044"/>
            <a:ext cx="3141662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48512" y="5421592"/>
            <a:ext cx="216024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3703" y="2933952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2</a:t>
            </a:r>
          </a:p>
        </p:txBody>
      </p:sp>
      <p:sp>
        <p:nvSpPr>
          <p:cNvPr id="24" name="Pentagone 23"/>
          <p:cNvSpPr/>
          <p:nvPr/>
        </p:nvSpPr>
        <p:spPr>
          <a:xfrm rot="16200000">
            <a:off x="-585788" y="5765801"/>
            <a:ext cx="1692275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40193" y="4367711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2318" y="5934914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0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-47168" y="935689"/>
            <a:ext cx="615553" cy="144179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sz="1400" b="1" dirty="0"/>
              <a:t>3. Pratiques de mobilité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3" name="Groupe 48"/>
          <p:cNvGrpSpPr>
            <a:grpSpLocks/>
          </p:cNvGrpSpPr>
          <p:nvPr/>
        </p:nvGrpSpPr>
        <p:grpSpPr bwMode="auto">
          <a:xfrm>
            <a:off x="900113" y="2847975"/>
            <a:ext cx="8021637" cy="369888"/>
            <a:chOff x="899592" y="2848290"/>
            <a:chExt cx="8022505" cy="369332"/>
          </a:xfrm>
        </p:grpSpPr>
        <p:cxnSp>
          <p:nvCxnSpPr>
            <p:cNvPr id="5" name="Connecteur droit 4"/>
            <p:cNvCxnSpPr/>
            <p:nvPr/>
          </p:nvCxnSpPr>
          <p:spPr>
            <a:xfrm>
              <a:off x="1115515" y="3212866"/>
              <a:ext cx="712864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9429" name="Groupe 46"/>
            <p:cNvGrpSpPr>
              <a:grpSpLocks/>
            </p:cNvGrpSpPr>
            <p:nvPr/>
          </p:nvGrpSpPr>
          <p:grpSpPr bwMode="auto">
            <a:xfrm>
              <a:off x="899592" y="2848290"/>
              <a:ext cx="8022505" cy="369332"/>
              <a:chOff x="899592" y="2848290"/>
              <a:chExt cx="8022505" cy="369332"/>
            </a:xfrm>
          </p:grpSpPr>
          <p:sp>
            <p:nvSpPr>
              <p:cNvPr id="59430" name="ZoneTexte 5"/>
              <p:cNvSpPr txBox="1">
                <a:spLocks noChangeArrowheads="1"/>
              </p:cNvSpPr>
              <p:nvPr/>
            </p:nvSpPr>
            <p:spPr bwMode="auto">
              <a:xfrm>
                <a:off x="899592" y="2848290"/>
                <a:ext cx="3129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/>
                  <a:t>0</a:t>
                </a:r>
              </a:p>
            </p:txBody>
          </p:sp>
          <p:grpSp>
            <p:nvGrpSpPr>
              <p:cNvPr id="59431" name="Groupe 45"/>
              <p:cNvGrpSpPr>
                <a:grpSpLocks/>
              </p:cNvGrpSpPr>
              <p:nvPr/>
            </p:nvGrpSpPr>
            <p:grpSpPr bwMode="auto">
              <a:xfrm>
                <a:off x="4356846" y="2848290"/>
                <a:ext cx="4565251" cy="369332"/>
                <a:chOff x="4356846" y="2848290"/>
                <a:chExt cx="4565251" cy="369332"/>
              </a:xfrm>
            </p:grpSpPr>
            <p:sp>
              <p:nvSpPr>
                <p:cNvPr id="59432" name="ZoneTexte 17"/>
                <p:cNvSpPr txBox="1">
                  <a:spLocks noChangeArrowheads="1"/>
                </p:cNvSpPr>
                <p:nvPr/>
              </p:nvSpPr>
              <p:spPr bwMode="auto">
                <a:xfrm>
                  <a:off x="8147526" y="2848290"/>
                  <a:ext cx="774571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fr-FR"/>
                    <a:t>100%</a:t>
                  </a:r>
                </a:p>
              </p:txBody>
            </p:sp>
            <p:sp>
              <p:nvSpPr>
                <p:cNvPr id="59433" name="ZoneTexte 21"/>
                <p:cNvSpPr txBox="1">
                  <a:spLocks noChangeArrowheads="1"/>
                </p:cNvSpPr>
                <p:nvPr/>
              </p:nvSpPr>
              <p:spPr bwMode="auto">
                <a:xfrm>
                  <a:off x="4356846" y="2848290"/>
                  <a:ext cx="646331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fr-FR"/>
                    <a:t>50%</a:t>
                  </a:r>
                </a:p>
              </p:txBody>
            </p:sp>
          </p:grpSp>
        </p:grpSp>
      </p:grpSp>
      <p:grpSp>
        <p:nvGrpSpPr>
          <p:cNvPr id="63" name="Groupe 62"/>
          <p:cNvGrpSpPr>
            <a:grpSpLocks/>
          </p:cNvGrpSpPr>
          <p:nvPr/>
        </p:nvGrpSpPr>
        <p:grpSpPr bwMode="auto">
          <a:xfrm>
            <a:off x="1055688" y="3213100"/>
            <a:ext cx="6445250" cy="939800"/>
            <a:chOff x="1056045" y="3212976"/>
            <a:chExt cx="6445388" cy="940448"/>
          </a:xfrm>
        </p:grpSpPr>
        <p:cxnSp>
          <p:nvCxnSpPr>
            <p:cNvPr id="62" name="Connecteur droit 61"/>
            <p:cNvCxnSpPr/>
            <p:nvPr/>
          </p:nvCxnSpPr>
          <p:spPr>
            <a:xfrm>
              <a:off x="1056045" y="3212976"/>
              <a:ext cx="5627807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417" name="ZoneTexte 24"/>
            <p:cNvSpPr txBox="1">
              <a:spLocks noChangeArrowheads="1"/>
            </p:cNvSpPr>
            <p:nvPr/>
          </p:nvSpPr>
          <p:spPr bwMode="auto">
            <a:xfrm>
              <a:off x="5864899" y="3630204"/>
              <a:ext cx="163653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 dirty="0"/>
                <a:t>Travail dans l’agglo tourangelle</a:t>
              </a:r>
            </a:p>
          </p:txBody>
        </p:sp>
        <p:cxnSp>
          <p:nvCxnSpPr>
            <p:cNvPr id="32" name="Connecteur droit avec flèche 31"/>
            <p:cNvCxnSpPr>
              <a:stCxn id="59417" idx="0"/>
            </p:cNvCxnSpPr>
            <p:nvPr/>
          </p:nvCxnSpPr>
          <p:spPr>
            <a:xfrm flipV="1">
              <a:off x="6683852" y="3230451"/>
              <a:ext cx="0" cy="400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936" name="Groupe 39935"/>
          <p:cNvGrpSpPr>
            <a:grpSpLocks/>
          </p:cNvGrpSpPr>
          <p:nvPr/>
        </p:nvGrpSpPr>
        <p:grpSpPr bwMode="auto">
          <a:xfrm>
            <a:off x="1055688" y="3216275"/>
            <a:ext cx="3803650" cy="2025650"/>
            <a:chOff x="1056045" y="3215910"/>
            <a:chExt cx="3803986" cy="2025777"/>
          </a:xfrm>
        </p:grpSpPr>
        <p:grpSp>
          <p:nvGrpSpPr>
            <p:cNvPr id="59420" name="Groupe 49"/>
            <p:cNvGrpSpPr>
              <a:grpSpLocks/>
            </p:cNvGrpSpPr>
            <p:nvPr/>
          </p:nvGrpSpPr>
          <p:grpSpPr bwMode="auto">
            <a:xfrm>
              <a:off x="2799468" y="3233265"/>
              <a:ext cx="2060563" cy="2008422"/>
              <a:chOff x="2799468" y="3233265"/>
              <a:chExt cx="2060563" cy="2008422"/>
            </a:xfrm>
          </p:grpSpPr>
          <p:cxnSp>
            <p:nvCxnSpPr>
              <p:cNvPr id="28" name="Connecteur droit avec flèche 27"/>
              <p:cNvCxnSpPr/>
              <p:nvPr/>
            </p:nvCxnSpPr>
            <p:spPr>
              <a:xfrm flipH="1" flipV="1">
                <a:off x="2996141" y="3233374"/>
                <a:ext cx="547735" cy="38261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9423" name="ZoneTexte 20"/>
              <p:cNvSpPr txBox="1">
                <a:spLocks noChangeArrowheads="1"/>
              </p:cNvSpPr>
              <p:nvPr/>
            </p:nvSpPr>
            <p:spPr bwMode="auto">
              <a:xfrm>
                <a:off x="2799468" y="3625860"/>
                <a:ext cx="2060563" cy="16158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400"/>
                  <a:t>Retraités + actifs peu mobiles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400"/>
                  <a:t>Comportements déjà alternatifs</a:t>
                </a:r>
              </a:p>
              <a:p>
                <a:pPr algn="ctr"/>
                <a:endParaRPr lang="fr-FR" sz="1400"/>
              </a:p>
              <a:p>
                <a:pPr algn="ctr"/>
                <a:endParaRPr lang="fr-FR" sz="1400"/>
              </a:p>
            </p:txBody>
          </p:sp>
        </p:grpSp>
        <p:cxnSp>
          <p:nvCxnSpPr>
            <p:cNvPr id="59" name="Connecteur droit 58"/>
            <p:cNvCxnSpPr/>
            <p:nvPr/>
          </p:nvCxnSpPr>
          <p:spPr>
            <a:xfrm>
              <a:off x="1056045" y="3215910"/>
              <a:ext cx="1940096" cy="0"/>
            </a:xfrm>
            <a:prstGeom prst="line">
              <a:avLst/>
            </a:prstGeom>
            <a:ln w="38100">
              <a:solidFill>
                <a:srgbClr val="CEF5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38" name="Groupe 39937"/>
          <p:cNvGrpSpPr>
            <a:grpSpLocks/>
          </p:cNvGrpSpPr>
          <p:nvPr/>
        </p:nvGrpSpPr>
        <p:grpSpPr bwMode="auto">
          <a:xfrm>
            <a:off x="1042988" y="3217863"/>
            <a:ext cx="1631950" cy="931862"/>
            <a:chOff x="1043608" y="3217622"/>
            <a:chExt cx="1631645" cy="931458"/>
          </a:xfrm>
        </p:grpSpPr>
        <p:grpSp>
          <p:nvGrpSpPr>
            <p:cNvPr id="59424" name="Groupe 8"/>
            <p:cNvGrpSpPr>
              <a:grpSpLocks/>
            </p:cNvGrpSpPr>
            <p:nvPr/>
          </p:nvGrpSpPr>
          <p:grpSpPr bwMode="auto">
            <a:xfrm>
              <a:off x="1043608" y="3222268"/>
              <a:ext cx="1631645" cy="926812"/>
              <a:chOff x="1043608" y="3068506"/>
              <a:chExt cx="1631645" cy="926812"/>
            </a:xfrm>
          </p:grpSpPr>
          <p:sp>
            <p:nvSpPr>
              <p:cNvPr id="59426" name="ZoneTexte 18"/>
              <p:cNvSpPr txBox="1">
                <a:spLocks noChangeArrowheads="1"/>
              </p:cNvSpPr>
              <p:nvPr/>
            </p:nvSpPr>
            <p:spPr bwMode="auto">
              <a:xfrm>
                <a:off x="1043608" y="3472098"/>
                <a:ext cx="163164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FR" sz="1400"/>
                  <a:t>Déplacements peu/non routiniers</a:t>
                </a:r>
              </a:p>
            </p:txBody>
          </p:sp>
          <p:cxnSp>
            <p:nvCxnSpPr>
              <p:cNvPr id="8" name="Connecteur droit avec flèche 7"/>
              <p:cNvCxnSpPr>
                <a:stCxn id="59426" idx="0"/>
              </p:cNvCxnSpPr>
              <p:nvPr/>
            </p:nvCxnSpPr>
            <p:spPr>
              <a:xfrm flipH="1" flipV="1">
                <a:off x="1635634" y="3068620"/>
                <a:ext cx="223796" cy="4030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Connecteur droit 52"/>
            <p:cNvCxnSpPr>
              <a:stCxn id="59430" idx="2"/>
            </p:cNvCxnSpPr>
            <p:nvPr/>
          </p:nvCxnSpPr>
          <p:spPr>
            <a:xfrm>
              <a:off x="1056306" y="3217622"/>
              <a:ext cx="579329" cy="0"/>
            </a:xfrm>
            <a:prstGeom prst="line">
              <a:avLst/>
            </a:prstGeom>
            <a:ln w="38100">
              <a:solidFill>
                <a:srgbClr val="EE9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937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5582B0-BE7C-4971-85FF-DB799A66CB44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0113" y="1006475"/>
            <a:ext cx="7605712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fr-FR" sz="2200" dirty="0">
                <a:latin typeface="Calibri" pitchFamily="34" charset="0"/>
              </a:rPr>
              <a:t>Des gains entre…</a:t>
            </a:r>
          </a:p>
          <a:p>
            <a:pPr marL="342900" indent="-342900" algn="just">
              <a:buFontTx/>
              <a:buChar char="-"/>
              <a:defRPr/>
            </a:pPr>
            <a:r>
              <a:rPr lang="fr-FR" sz="2200" dirty="0">
                <a:latin typeface="Calibri" pitchFamily="34" charset="0"/>
              </a:rPr>
              <a:t>≈ 0 et ≈ 85% en termes de budget-mobilité</a:t>
            </a:r>
          </a:p>
          <a:p>
            <a:pPr marL="342900" indent="-342900" algn="just">
              <a:buFontTx/>
              <a:buChar char="-"/>
              <a:defRPr/>
            </a:pPr>
            <a:r>
              <a:rPr lang="fr-FR" sz="2200" dirty="0">
                <a:latin typeface="Calibri" pitchFamily="34" charset="0"/>
              </a:rPr>
              <a:t>≈ 0 et ≈ 60% en termes d’émissions de CO</a:t>
            </a:r>
            <a:r>
              <a:rPr lang="fr-FR" sz="2200" baseline="-25000" dirty="0">
                <a:latin typeface="Calibri" pitchFamily="34" charset="0"/>
              </a:rPr>
              <a:t>2</a:t>
            </a:r>
          </a:p>
        </p:txBody>
      </p:sp>
      <p:sp>
        <p:nvSpPr>
          <p:cNvPr id="10" name="Pentagone 9"/>
          <p:cNvSpPr/>
          <p:nvPr/>
        </p:nvSpPr>
        <p:spPr>
          <a:xfrm rot="16200000">
            <a:off x="-2728913" y="3630613"/>
            <a:ext cx="5978525" cy="476250"/>
          </a:xfrm>
          <a:prstGeom prst="homePlate">
            <a:avLst/>
          </a:prstGeom>
          <a:solidFill>
            <a:srgbClr val="EE9D3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Pentagone 10"/>
          <p:cNvSpPr/>
          <p:nvPr/>
        </p:nvSpPr>
        <p:spPr>
          <a:xfrm rot="16200000">
            <a:off x="-1742281" y="4617244"/>
            <a:ext cx="4005262" cy="476250"/>
          </a:xfrm>
          <a:prstGeom prst="homePlate">
            <a:avLst/>
          </a:prstGeom>
          <a:solidFill>
            <a:srgbClr val="D9D9D9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Pentagone 11"/>
          <p:cNvSpPr/>
          <p:nvPr/>
        </p:nvSpPr>
        <p:spPr>
          <a:xfrm rot="16200000">
            <a:off x="-914400" y="5445125"/>
            <a:ext cx="2349500" cy="476250"/>
          </a:xfrm>
          <a:prstGeom prst="homePlate">
            <a:avLst/>
          </a:prstGeom>
          <a:solidFill>
            <a:srgbClr val="D9D9D9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8512" y="5421592"/>
            <a:ext cx="216024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5035" y="2569029"/>
            <a:ext cx="461665" cy="2098691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2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-62319" y="959089"/>
            <a:ext cx="615553" cy="2104245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sz="1400" b="1" dirty="0"/>
              <a:t>3. Accompagnement personnalisé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74613" y="115888"/>
            <a:ext cx="8961437" cy="5048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2800" b="1" cap="small" dirty="0" smtClean="0"/>
              <a:t>Changement de pratiques et accompagnement personnalisé</a:t>
            </a:r>
            <a:endParaRPr lang="fr-FR" sz="2800" b="1" cap="small" dirty="0"/>
          </a:p>
        </p:txBody>
      </p:sp>
      <p:sp>
        <p:nvSpPr>
          <p:cNvPr id="59406" name="Rectangle 15"/>
          <p:cNvSpPr>
            <a:spLocks noChangeArrowheads="1"/>
          </p:cNvSpPr>
          <p:nvPr/>
        </p:nvSpPr>
        <p:spPr bwMode="auto">
          <a:xfrm>
            <a:off x="900113" y="2409825"/>
            <a:ext cx="76057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200">
                <a:latin typeface="Calibri" pitchFamily="34" charset="0"/>
              </a:rPr>
              <a:t>Quels profils ? 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801688" y="5253038"/>
            <a:ext cx="780256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fr-FR" sz="2200">
                <a:latin typeface="Calibri" pitchFamily="34" charset="0"/>
              </a:rPr>
              <a:t>Gains les plus importants liés au travail → covoiturage + TER</a:t>
            </a:r>
          </a:p>
        </p:txBody>
      </p:sp>
      <p:sp>
        <p:nvSpPr>
          <p:cNvPr id="34" name="Pentagone 33"/>
          <p:cNvSpPr/>
          <p:nvPr/>
        </p:nvSpPr>
        <p:spPr>
          <a:xfrm rot="16200000">
            <a:off x="-2786063" y="3573463"/>
            <a:ext cx="6092825" cy="476250"/>
          </a:xfrm>
          <a:prstGeom prst="homePlate">
            <a:avLst/>
          </a:prstGeom>
          <a:solidFill>
            <a:srgbClr val="F46F0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5" name="Pentagone 34"/>
          <p:cNvSpPr/>
          <p:nvPr/>
        </p:nvSpPr>
        <p:spPr>
          <a:xfrm rot="16200000">
            <a:off x="-1993900" y="4365625"/>
            <a:ext cx="4508500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6" name="Pentagone 35"/>
          <p:cNvSpPr/>
          <p:nvPr/>
        </p:nvSpPr>
        <p:spPr>
          <a:xfrm rot="16200000">
            <a:off x="-1310481" y="5049044"/>
            <a:ext cx="3141662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48512" y="5421592"/>
            <a:ext cx="216024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33703" y="2933952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2</a:t>
            </a:r>
          </a:p>
        </p:txBody>
      </p:sp>
      <p:sp>
        <p:nvSpPr>
          <p:cNvPr id="39" name="Pentagone 38"/>
          <p:cNvSpPr/>
          <p:nvPr/>
        </p:nvSpPr>
        <p:spPr>
          <a:xfrm rot="16200000">
            <a:off x="-585788" y="5765801"/>
            <a:ext cx="1692275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40193" y="4367711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42318" y="5934914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0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-47168" y="935689"/>
            <a:ext cx="615553" cy="144179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sz="1400" b="1" dirty="0"/>
              <a:t>3. Pratiques de mobilité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C98BB9-3F0A-40B3-9C92-4F40A122B84E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74613" y="115888"/>
            <a:ext cx="8961437" cy="5048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2800" b="1" cap="small" dirty="0" smtClean="0"/>
              <a:t>Changement de pratiques et accompagnement personnalisé</a:t>
            </a:r>
            <a:endParaRPr lang="fr-FR" sz="2800" b="1" cap="small" dirty="0"/>
          </a:p>
        </p:txBody>
      </p:sp>
      <p:sp>
        <p:nvSpPr>
          <p:cNvPr id="2" name="Rectangle 1"/>
          <p:cNvSpPr/>
          <p:nvPr/>
        </p:nvSpPr>
        <p:spPr>
          <a:xfrm>
            <a:off x="900113" y="1006475"/>
            <a:ext cx="7605712" cy="5648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2200" b="1" dirty="0">
                <a:latin typeface="Calibri" pitchFamily="34" charset="0"/>
              </a:rPr>
              <a:t>Résultats du test des alternatives :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fr-FR" sz="2200" dirty="0">
                <a:latin typeface="Calibri" pitchFamily="34" charset="0"/>
              </a:rPr>
              <a:t>généralisation du covoiturage/train pour les déplacements DT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fr-FR" sz="2200" dirty="0">
                <a:latin typeface="Calibri" pitchFamily="34" charset="0"/>
              </a:rPr>
              <a:t>test et généralisation du covoiturage pour les loisirs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fr-FR" sz="2200" dirty="0">
                <a:latin typeface="Calibri" pitchFamily="34" charset="0"/>
              </a:rPr>
              <a:t>généralisation de la marche pour les déplacements courts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fr-FR" sz="2200" dirty="0">
                <a:latin typeface="Calibri" pitchFamily="34" charset="0"/>
              </a:rPr>
              <a:t>« meilleure » organisation des activités et des déplacements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fr-FR" sz="2200" dirty="0">
                <a:latin typeface="Calibri" pitchFamily="34" charset="0"/>
              </a:rPr>
              <a:t>changement de discours depuis les entretiens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2200" dirty="0">
                <a:latin typeface="Calibri" pitchFamily="34" charset="0"/>
              </a:rPr>
              <a:t>→ </a:t>
            </a:r>
            <a:r>
              <a:rPr lang="fr-FR" sz="2200" b="1" dirty="0">
                <a:latin typeface="Calibri" pitchFamily="34" charset="0"/>
              </a:rPr>
              <a:t>pas vécu comme une contrainte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2200" b="1" dirty="0">
                <a:latin typeface="Calibri" pitchFamily="34" charset="0"/>
              </a:rPr>
              <a:t>Des marges de manœuvre existent réellement ; des changements de pratiques sont possibles.</a:t>
            </a:r>
          </a:p>
          <a:p>
            <a:pPr algn="just">
              <a:defRPr/>
            </a:pPr>
            <a:endParaRPr lang="fr-FR" sz="2200" b="1" dirty="0">
              <a:latin typeface="Calibri" pitchFamily="34" charset="0"/>
            </a:endParaRPr>
          </a:p>
          <a:p>
            <a:pPr algn="just">
              <a:defRPr/>
            </a:pPr>
            <a:r>
              <a:rPr lang="fr-FR" sz="2200" b="1" dirty="0">
                <a:latin typeface="Calibri" pitchFamily="34" charset="0"/>
              </a:rPr>
              <a:t>Mais : </a:t>
            </a:r>
          </a:p>
          <a:p>
            <a:pPr algn="just">
              <a:defRPr/>
            </a:pPr>
            <a:r>
              <a:rPr lang="fr-FR" sz="2200" dirty="0">
                <a:latin typeface="Calibri" pitchFamily="34" charset="0"/>
              </a:rPr>
              <a:t>- Encore des freins : difficultés à trouver un covoitureur + freins structurels (défiance face au train)</a:t>
            </a:r>
          </a:p>
        </p:txBody>
      </p:sp>
      <p:sp>
        <p:nvSpPr>
          <p:cNvPr id="10" name="Pentagone 9"/>
          <p:cNvSpPr/>
          <p:nvPr/>
        </p:nvSpPr>
        <p:spPr>
          <a:xfrm rot="16200000">
            <a:off x="-2728913" y="3630613"/>
            <a:ext cx="5978525" cy="476250"/>
          </a:xfrm>
          <a:prstGeom prst="homePlate">
            <a:avLst/>
          </a:prstGeom>
          <a:solidFill>
            <a:srgbClr val="EE9D3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Pentagone 10"/>
          <p:cNvSpPr/>
          <p:nvPr/>
        </p:nvSpPr>
        <p:spPr>
          <a:xfrm rot="16200000">
            <a:off x="-1742281" y="4617244"/>
            <a:ext cx="4005262" cy="476250"/>
          </a:xfrm>
          <a:prstGeom prst="homePlate">
            <a:avLst/>
          </a:prstGeom>
          <a:solidFill>
            <a:srgbClr val="D9D9D9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Pentagone 11"/>
          <p:cNvSpPr/>
          <p:nvPr/>
        </p:nvSpPr>
        <p:spPr>
          <a:xfrm rot="16200000">
            <a:off x="-914400" y="5445125"/>
            <a:ext cx="2349500" cy="476250"/>
          </a:xfrm>
          <a:prstGeom prst="homePlate">
            <a:avLst/>
          </a:prstGeom>
          <a:solidFill>
            <a:srgbClr val="D9D9D9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8512" y="5421592"/>
            <a:ext cx="216024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5035" y="2569029"/>
            <a:ext cx="461665" cy="2098691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2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-62319" y="959089"/>
            <a:ext cx="615553" cy="2104245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sz="1400" b="1" dirty="0"/>
              <a:t>3. Accompagnement personnalisé</a:t>
            </a:r>
          </a:p>
        </p:txBody>
      </p:sp>
      <p:sp>
        <p:nvSpPr>
          <p:cNvPr id="15" name="Pentagone 14"/>
          <p:cNvSpPr/>
          <p:nvPr/>
        </p:nvSpPr>
        <p:spPr>
          <a:xfrm rot="16200000">
            <a:off x="-2786063" y="3573463"/>
            <a:ext cx="6092825" cy="476250"/>
          </a:xfrm>
          <a:prstGeom prst="homePlate">
            <a:avLst/>
          </a:prstGeom>
          <a:solidFill>
            <a:srgbClr val="F46F0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Pentagone 15"/>
          <p:cNvSpPr/>
          <p:nvPr/>
        </p:nvSpPr>
        <p:spPr>
          <a:xfrm rot="16200000">
            <a:off x="-1993900" y="4365625"/>
            <a:ext cx="4508500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Pentagone 16"/>
          <p:cNvSpPr/>
          <p:nvPr/>
        </p:nvSpPr>
        <p:spPr>
          <a:xfrm rot="16200000">
            <a:off x="-1310481" y="5049044"/>
            <a:ext cx="3141662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48512" y="5421592"/>
            <a:ext cx="216024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3703" y="2933952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2</a:t>
            </a:r>
          </a:p>
        </p:txBody>
      </p:sp>
      <p:sp>
        <p:nvSpPr>
          <p:cNvPr id="21" name="Pentagone 20"/>
          <p:cNvSpPr/>
          <p:nvPr/>
        </p:nvSpPr>
        <p:spPr>
          <a:xfrm rot="16200000">
            <a:off x="-585788" y="5765801"/>
            <a:ext cx="1692275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40193" y="4367711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2318" y="5934914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0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-47168" y="935689"/>
            <a:ext cx="615553" cy="144179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sz="1400" b="1" dirty="0"/>
              <a:t>3. Pratiques de mobilité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019E1E-5D21-4E04-A6D9-B82624FE7F93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74613" y="115888"/>
            <a:ext cx="8961437" cy="5048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2800" b="1" cap="small" dirty="0" smtClean="0"/>
              <a:t>Changement de pratiques et accompagnement personnalisé</a:t>
            </a:r>
            <a:endParaRPr lang="fr-FR" sz="2800" b="1" cap="small" dirty="0"/>
          </a:p>
        </p:txBody>
      </p:sp>
      <p:sp>
        <p:nvSpPr>
          <p:cNvPr id="16" name="ZoneTexte 5"/>
          <p:cNvSpPr txBox="1">
            <a:spLocks noChangeArrowheads="1"/>
          </p:cNvSpPr>
          <p:nvPr/>
        </p:nvSpPr>
        <p:spPr bwMode="auto">
          <a:xfrm>
            <a:off x="836613" y="1012825"/>
            <a:ext cx="7850187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2200" b="1" dirty="0">
                <a:latin typeface="Calibri" pitchFamily="34" charset="0"/>
              </a:rPr>
              <a:t>Est-ce que ça vaut le coup 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2200" dirty="0">
                <a:latin typeface="Calibri" pitchFamily="34" charset="0"/>
              </a:rPr>
              <a:t>Résultats encourageants à court terme : quid à long terme ?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2200" dirty="0">
                <a:latin typeface="Calibri" pitchFamily="34" charset="0"/>
              </a:rPr>
              <a:t>→ renforcement de la sensibilité à la question ? 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2200" dirty="0">
              <a:latin typeface="Calibri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2200" b="1" dirty="0">
                <a:latin typeface="Calibri" pitchFamily="34" charset="0"/>
              </a:rPr>
              <a:t>Quelles suites pour un tel accompagnement 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2200" dirty="0">
                <a:latin typeface="Calibri" pitchFamily="34" charset="0"/>
              </a:rPr>
              <a:t>Accompagnement personnalisé très chronophage : qui pour reprendre une telle mission ? </a:t>
            </a:r>
          </a:p>
          <a:p>
            <a:pPr marL="342900" indent="-342900" algn="just">
              <a:buFontTx/>
              <a:buChar char="-"/>
              <a:defRPr/>
            </a:pPr>
            <a:endParaRPr lang="fr-FR" sz="2200" dirty="0">
              <a:latin typeface="Calibri" pitchFamily="34" charset="0"/>
            </a:endParaRPr>
          </a:p>
        </p:txBody>
      </p:sp>
      <p:sp>
        <p:nvSpPr>
          <p:cNvPr id="8" name="Pentagone 7"/>
          <p:cNvSpPr/>
          <p:nvPr/>
        </p:nvSpPr>
        <p:spPr>
          <a:xfrm rot="16200000">
            <a:off x="-2728913" y="3630613"/>
            <a:ext cx="5978525" cy="476250"/>
          </a:xfrm>
          <a:prstGeom prst="homePlate">
            <a:avLst/>
          </a:prstGeom>
          <a:solidFill>
            <a:srgbClr val="EE9D3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Pentagone 8"/>
          <p:cNvSpPr/>
          <p:nvPr/>
        </p:nvSpPr>
        <p:spPr>
          <a:xfrm rot="16200000">
            <a:off x="-1742281" y="4617244"/>
            <a:ext cx="4005262" cy="476250"/>
          </a:xfrm>
          <a:prstGeom prst="homePlate">
            <a:avLst/>
          </a:prstGeom>
          <a:solidFill>
            <a:srgbClr val="D9D9D9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Pentagone 9"/>
          <p:cNvSpPr/>
          <p:nvPr/>
        </p:nvSpPr>
        <p:spPr>
          <a:xfrm rot="16200000">
            <a:off x="-914400" y="5445125"/>
            <a:ext cx="2349500" cy="476250"/>
          </a:xfrm>
          <a:prstGeom prst="homePlate">
            <a:avLst/>
          </a:prstGeom>
          <a:solidFill>
            <a:srgbClr val="D9D9D9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8512" y="5421592"/>
            <a:ext cx="216024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5035" y="2569029"/>
            <a:ext cx="461665" cy="2098691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2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-62319" y="959089"/>
            <a:ext cx="615553" cy="2104245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sz="1400" b="1" dirty="0"/>
              <a:t>3. Accompagnement personnalisé</a:t>
            </a:r>
          </a:p>
        </p:txBody>
      </p:sp>
      <p:sp>
        <p:nvSpPr>
          <p:cNvPr id="14" name="Pentagone 13"/>
          <p:cNvSpPr/>
          <p:nvPr/>
        </p:nvSpPr>
        <p:spPr>
          <a:xfrm rot="16200000">
            <a:off x="-2786063" y="3573463"/>
            <a:ext cx="6092825" cy="476250"/>
          </a:xfrm>
          <a:prstGeom prst="homePlate">
            <a:avLst/>
          </a:prstGeom>
          <a:solidFill>
            <a:srgbClr val="F46F0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Pentagone 14"/>
          <p:cNvSpPr/>
          <p:nvPr/>
        </p:nvSpPr>
        <p:spPr>
          <a:xfrm rot="16200000">
            <a:off x="-1993900" y="4365625"/>
            <a:ext cx="4508500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Pentagone 16"/>
          <p:cNvSpPr/>
          <p:nvPr/>
        </p:nvSpPr>
        <p:spPr>
          <a:xfrm rot="16200000">
            <a:off x="-1310481" y="5049044"/>
            <a:ext cx="3141662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48512" y="5421592"/>
            <a:ext cx="216024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3703" y="2933952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2</a:t>
            </a:r>
          </a:p>
        </p:txBody>
      </p:sp>
      <p:sp>
        <p:nvSpPr>
          <p:cNvPr id="20" name="Pentagone 19"/>
          <p:cNvSpPr/>
          <p:nvPr/>
        </p:nvSpPr>
        <p:spPr>
          <a:xfrm rot="16200000">
            <a:off x="-585788" y="5765801"/>
            <a:ext cx="1692275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40193" y="4367711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2318" y="5934914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0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-47168" y="935689"/>
            <a:ext cx="615553" cy="144179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sz="1400" b="1" dirty="0"/>
              <a:t>3. Pratiques de mobilité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D20824-6FD0-4061-8933-199D792BA020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47106" name="Titre 1"/>
          <p:cNvSpPr txBox="1">
            <a:spLocks/>
          </p:cNvSpPr>
          <p:nvPr/>
        </p:nvSpPr>
        <p:spPr bwMode="auto">
          <a:xfrm>
            <a:off x="74613" y="115888"/>
            <a:ext cx="89614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400" b="1" cap="small" dirty="0">
                <a:latin typeface="Calibri" pitchFamily="34" charset="0"/>
              </a:rPr>
              <a:t>Conclusion – Perspectives de la recherche</a:t>
            </a:r>
          </a:p>
        </p:txBody>
      </p:sp>
      <p:sp>
        <p:nvSpPr>
          <p:cNvPr id="47107" name="ZoneTexte 5"/>
          <p:cNvSpPr txBox="1">
            <a:spLocks noChangeArrowheads="1"/>
          </p:cNvSpPr>
          <p:nvPr/>
        </p:nvSpPr>
        <p:spPr bwMode="auto">
          <a:xfrm>
            <a:off x="755650" y="908050"/>
            <a:ext cx="8064500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defRPr/>
            </a:pPr>
            <a:r>
              <a:rPr lang="fr-FR" sz="2400" dirty="0">
                <a:latin typeface="+mj-lt"/>
              </a:rPr>
              <a:t>a) Des pistes de recherche qui restent inexplorées ou partiellement développées dans le projet MOUR : l’objet d’un projet de 24 mois</a:t>
            </a:r>
          </a:p>
          <a:p>
            <a:pPr marL="342900" indent="-342900" algn="just">
              <a:buFont typeface="Wingdings" pitchFamily="2" charset="2"/>
              <a:buNone/>
              <a:defRPr/>
            </a:pPr>
            <a:endParaRPr lang="fr-FR" sz="2400" dirty="0">
              <a:latin typeface="+mj-lt"/>
            </a:endParaRPr>
          </a:p>
          <a:p>
            <a:pPr marL="342900" indent="-342900" algn="just">
              <a:buFont typeface="Wingdings" pitchFamily="2" charset="2"/>
              <a:buChar char="à"/>
              <a:defRPr/>
            </a:pPr>
            <a:r>
              <a:rPr lang="fr-FR" sz="2400" dirty="0">
                <a:latin typeface="+mj-lt"/>
                <a:sym typeface="Wingdings" pitchFamily="2" charset="2"/>
              </a:rPr>
              <a:t>PREDIT « mobilités et dynamiques des territoires ruraux : quels enjeux pour les politiques de mobilité ? », 2014-2015</a:t>
            </a:r>
          </a:p>
          <a:p>
            <a:pPr marL="342900" indent="-342900" algn="just">
              <a:buFont typeface="Wingdings" pitchFamily="2" charset="2"/>
              <a:buNone/>
              <a:defRPr/>
            </a:pPr>
            <a:endParaRPr lang="fr-FR" sz="2400" dirty="0">
              <a:latin typeface="+mj-lt"/>
              <a:sym typeface="Wingdings" pitchFamily="2" charset="2"/>
            </a:endParaRPr>
          </a:p>
          <a:p>
            <a:pPr marL="742950" lvl="1" indent="-285750" algn="just">
              <a:buFontTx/>
              <a:buChar char="-"/>
              <a:defRPr/>
            </a:pPr>
            <a:r>
              <a:rPr lang="fr-FR" sz="2000" dirty="0">
                <a:latin typeface="+mj-lt"/>
                <a:sym typeface="Wingdings" pitchFamily="2" charset="2"/>
              </a:rPr>
              <a:t>Des terrains d’étude complémentaires : sous influence urbaine et territoires isolés ; 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fr-FR" sz="2000" dirty="0">
                <a:latin typeface="+mj-lt"/>
                <a:sym typeface="Wingdings" pitchFamily="2" charset="2"/>
              </a:rPr>
              <a:t>Une géographie spatio-temporelle des déplacements : traçage GPS et analyse de l’interaction entre mobilités et dynamique des territoires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fr-FR" sz="2000" dirty="0">
                <a:latin typeface="+mj-lt"/>
                <a:sym typeface="Wingdings" pitchFamily="2" charset="2"/>
              </a:rPr>
              <a:t>Une échelle de temps plus longue : les marges de manœuvre collectives en termes de politiques de mobilité</a:t>
            </a:r>
          </a:p>
          <a:p>
            <a:pPr marL="342900" indent="-342900" algn="just">
              <a:defRPr/>
            </a:pPr>
            <a:endParaRPr lang="fr-FR" sz="2400" dirty="0">
              <a:latin typeface="+mj-lt"/>
              <a:sym typeface="Wingdings" pitchFamily="2" charset="2"/>
            </a:endParaRPr>
          </a:p>
          <a:p>
            <a:pPr marL="342900" indent="-342900" algn="just">
              <a:defRPr/>
            </a:pPr>
            <a:r>
              <a:rPr lang="fr-FR" sz="2400" dirty="0">
                <a:latin typeface="+mj-lt"/>
                <a:sym typeface="Wingdings" pitchFamily="2" charset="2"/>
              </a:rPr>
              <a:t>b) Un moteur hybride à 2l/100km ???</a:t>
            </a:r>
          </a:p>
        </p:txBody>
      </p:sp>
      <p:sp>
        <p:nvSpPr>
          <p:cNvPr id="5" name="Pentagone 4"/>
          <p:cNvSpPr/>
          <p:nvPr/>
        </p:nvSpPr>
        <p:spPr>
          <a:xfrm rot="16200000">
            <a:off x="-2786063" y="3573463"/>
            <a:ext cx="6092825" cy="476250"/>
          </a:xfrm>
          <a:prstGeom prst="homePlate">
            <a:avLst/>
          </a:prstGeom>
          <a:solidFill>
            <a:srgbClr val="F46F0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Pentagone 5"/>
          <p:cNvSpPr/>
          <p:nvPr/>
        </p:nvSpPr>
        <p:spPr>
          <a:xfrm rot="16200000">
            <a:off x="-1993900" y="4365625"/>
            <a:ext cx="4508500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Pentagone 6"/>
          <p:cNvSpPr/>
          <p:nvPr/>
        </p:nvSpPr>
        <p:spPr>
          <a:xfrm rot="16200000">
            <a:off x="-1310481" y="5049044"/>
            <a:ext cx="3141662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8512" y="5421592"/>
            <a:ext cx="216024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3703" y="2933952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2</a:t>
            </a:r>
          </a:p>
        </p:txBody>
      </p:sp>
      <p:sp>
        <p:nvSpPr>
          <p:cNvPr id="10" name="Pentagone 9"/>
          <p:cNvSpPr/>
          <p:nvPr/>
        </p:nvSpPr>
        <p:spPr>
          <a:xfrm rot="16200000">
            <a:off x="-585788" y="5765801"/>
            <a:ext cx="1692275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0193" y="4367711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2318" y="5934914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0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-47168" y="935689"/>
            <a:ext cx="615553" cy="144179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sz="1400" b="1" dirty="0"/>
              <a:t>3. Pratiques de mobilité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/>
          </p:cNvSpPr>
          <p:nvPr/>
        </p:nvSpPr>
        <p:spPr bwMode="auto">
          <a:xfrm>
            <a:off x="457200" y="44450"/>
            <a:ext cx="82296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fr-FR" sz="3200" b="1" dirty="0">
                <a:latin typeface="Calibri" pitchFamily="34" charset="0"/>
              </a:rPr>
              <a:t> </a:t>
            </a:r>
            <a:r>
              <a:rPr lang="fr-FR" sz="3200" b="1" cap="small" dirty="0">
                <a:latin typeface="Calibri" pitchFamily="34" charset="0"/>
              </a:rPr>
              <a:t>Problématiques</a:t>
            </a:r>
            <a:endParaRPr lang="pt-PT" sz="3200" cap="small" dirty="0">
              <a:latin typeface="Calibri" pitchFamily="34" charset="0"/>
            </a:endParaRPr>
          </a:p>
        </p:txBody>
      </p:sp>
      <p:sp>
        <p:nvSpPr>
          <p:cNvPr id="52227" name="Espace réservé du contenu 2"/>
          <p:cNvSpPr>
            <a:spLocks/>
          </p:cNvSpPr>
          <p:nvPr/>
        </p:nvSpPr>
        <p:spPr bwMode="auto">
          <a:xfrm>
            <a:off x="684213" y="1052513"/>
            <a:ext cx="82804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pt-PT" sz="2400" dirty="0">
                <a:latin typeface="Calibri" pitchFamily="34" charset="0"/>
              </a:rPr>
              <a:t>En matière de mobilité, </a:t>
            </a:r>
            <a:r>
              <a:rPr lang="fr-FR" sz="2400" dirty="0">
                <a:latin typeface="Calibri" pitchFamily="34" charset="0"/>
              </a:rPr>
              <a:t>trois enjeux majeurs dans les espaces ruraux : </a:t>
            </a:r>
          </a:p>
          <a:p>
            <a:pPr marL="800100" lvl="1" indent="-342900" algn="just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fr-FR" sz="2200" dirty="0">
                <a:latin typeface="Calibri" pitchFamily="34" charset="0"/>
              </a:rPr>
              <a:t>Renchérissement  possible  des énergies fossiles</a:t>
            </a:r>
          </a:p>
          <a:p>
            <a:pPr marL="800100" lvl="1" indent="-342900" algn="just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fr-FR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Des impératifs de développement durable : des mobilités moins émettrices de CO2, moins autosolistes</a:t>
            </a:r>
            <a:endParaRPr lang="fr-FR" sz="2200" dirty="0">
              <a:latin typeface="Calibri" pitchFamily="34" charset="0"/>
            </a:endParaRPr>
          </a:p>
          <a:p>
            <a:pPr marL="800100" lvl="1" indent="-342900" algn="just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fr-FR" sz="2200" dirty="0">
                <a:latin typeface="Calibri" pitchFamily="34" charset="0"/>
              </a:rPr>
              <a:t>Des politiques publiques en faveur d’un développement des territoires les mieux desservis par des systèmes de transport en commun</a:t>
            </a:r>
          </a:p>
          <a:p>
            <a:pPr marL="800100" lvl="1" indent="-342900" algn="just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endParaRPr lang="fr-FR" sz="2200" dirty="0">
              <a:latin typeface="Calibri" pitchFamily="34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fr-FR" sz="2400" dirty="0">
                <a:latin typeface="Calibri" pitchFamily="34" charset="0"/>
              </a:rPr>
              <a:t>… qui renvoient à 3 questions principales  au cœur du projet MOUR :</a:t>
            </a:r>
            <a:endParaRPr lang="pt-PT" sz="2400" dirty="0">
              <a:latin typeface="Calibri" pitchFamily="34" charset="0"/>
            </a:endParaRPr>
          </a:p>
        </p:txBody>
      </p:sp>
      <p:sp>
        <p:nvSpPr>
          <p:cNvPr id="38913" name="Espace réservé du numéro de diapositive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A67602D7-125B-45F5-8081-7CB5D5E53306}" type="slidenum">
              <a:rPr lang="fr-FR" sz="1200">
                <a:solidFill>
                  <a:srgbClr val="000000"/>
                </a:solidFill>
                <a:latin typeface="+mn-lt"/>
              </a:rPr>
              <a:pPr algn="r">
                <a:defRPr/>
              </a:pPr>
              <a:t>3</a:t>
            </a:fld>
            <a:endParaRPr lang="fr-FR" sz="12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" name="Pentagone 13"/>
          <p:cNvSpPr/>
          <p:nvPr/>
        </p:nvSpPr>
        <p:spPr>
          <a:xfrm rot="16200000">
            <a:off x="-2786063" y="3573463"/>
            <a:ext cx="6092825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Pentagone 14"/>
          <p:cNvSpPr/>
          <p:nvPr/>
        </p:nvSpPr>
        <p:spPr>
          <a:xfrm rot="16200000">
            <a:off x="-2174081" y="4185444"/>
            <a:ext cx="4868862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Pentagone 15"/>
          <p:cNvSpPr/>
          <p:nvPr/>
        </p:nvSpPr>
        <p:spPr>
          <a:xfrm rot="16200000">
            <a:off x="-1454150" y="4905375"/>
            <a:ext cx="3429000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48512" y="5421592"/>
            <a:ext cx="216024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8512" y="1341438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3</a:t>
            </a:r>
          </a:p>
        </p:txBody>
      </p:sp>
      <p:sp>
        <p:nvSpPr>
          <p:cNvPr id="19" name="Pentagone 18"/>
          <p:cNvSpPr/>
          <p:nvPr/>
        </p:nvSpPr>
        <p:spPr>
          <a:xfrm rot="16200000">
            <a:off x="-585788" y="5765801"/>
            <a:ext cx="1692275" cy="476250"/>
          </a:xfrm>
          <a:prstGeom prst="homePlate">
            <a:avLst/>
          </a:prstGeom>
          <a:solidFill>
            <a:srgbClr val="F46F0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42318" y="2632266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2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2318" y="4175792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-63260" y="5291916"/>
            <a:ext cx="615553" cy="1669829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sz="1400" b="1" dirty="0"/>
              <a:t>0. Intro et problématique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ce réservé du numéro de diapositive 1"/>
          <p:cNvSpPr txBox="1">
            <a:spLocks noGrp="1"/>
          </p:cNvSpPr>
          <p:nvPr/>
        </p:nvSpPr>
        <p:spPr bwMode="auto">
          <a:xfrm>
            <a:off x="6588125" y="63817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ECB67726-83D4-4A3D-9DA7-28167F1B6F5D}" type="slidenum">
              <a:rPr lang="fr-FR" sz="1200">
                <a:solidFill>
                  <a:srgbClr val="000000"/>
                </a:solidFill>
                <a:latin typeface="+mn-lt"/>
              </a:rPr>
              <a:pPr algn="r">
                <a:defRPr/>
              </a:pPr>
              <a:t>4</a:t>
            </a:fld>
            <a:endParaRPr lang="fr-FR" sz="12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755650" y="908050"/>
            <a:ext cx="8280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defRPr/>
            </a:pPr>
            <a:r>
              <a:rPr lang="fr-FR" sz="2400" dirty="0">
                <a:latin typeface="+mj-lt"/>
                <a:sym typeface="Wingdings" pitchFamily="2" charset="2"/>
              </a:rPr>
              <a:t> </a:t>
            </a:r>
            <a:r>
              <a:rPr lang="fr-FR" sz="2400" dirty="0">
                <a:latin typeface="+mj-lt"/>
              </a:rPr>
              <a:t>Comment conjuguer le  droit à la mobilité et le droit au territoire ? Comment garantir le maintien des populations sur leur territoire en leur permettant d’en sortir au quotidien ?</a:t>
            </a:r>
          </a:p>
          <a:p>
            <a:pPr lvl="1" algn="just">
              <a:defRPr/>
            </a:pPr>
            <a:endParaRPr lang="fr-FR" sz="2400" dirty="0">
              <a:latin typeface="+mj-lt"/>
            </a:endParaRPr>
          </a:p>
          <a:p>
            <a:pPr lvl="1" algn="just">
              <a:defRPr/>
            </a:pPr>
            <a:r>
              <a:rPr lang="fr-FR" sz="2400" dirty="0">
                <a:latin typeface="+mj-lt"/>
                <a:sym typeface="Wingdings" pitchFamily="2" charset="2"/>
              </a:rPr>
              <a:t> </a:t>
            </a:r>
            <a:r>
              <a:rPr lang="fr-FR" sz="2400" dirty="0">
                <a:latin typeface="+mj-lt"/>
              </a:rPr>
              <a:t>Quelles nouvelles  formes de mobilités innovantes et plus durables, non limitées aux transports en commun, peut-on promouvoir en milieu rural ?</a:t>
            </a:r>
          </a:p>
          <a:p>
            <a:pPr lvl="1" algn="just">
              <a:defRPr/>
            </a:pPr>
            <a:endParaRPr lang="fr-FR" sz="2400" dirty="0">
              <a:latin typeface="+mj-lt"/>
            </a:endParaRPr>
          </a:p>
          <a:p>
            <a:pPr lvl="1" algn="just">
              <a:defRPr/>
            </a:pPr>
            <a:r>
              <a:rPr lang="fr-FR" sz="2400" dirty="0">
                <a:latin typeface="+mj-lt"/>
                <a:sym typeface="Wingdings" pitchFamily="2" charset="2"/>
              </a:rPr>
              <a:t> </a:t>
            </a:r>
            <a:r>
              <a:rPr lang="fr-FR" sz="2400" dirty="0">
                <a:latin typeface="+mj-lt"/>
              </a:rPr>
              <a:t>Que vont devenir les territoires ruraux les plus mal desservis ?</a:t>
            </a:r>
          </a:p>
        </p:txBody>
      </p:sp>
      <p:sp>
        <p:nvSpPr>
          <p:cNvPr id="20483" name="Titre 1"/>
          <p:cNvSpPr>
            <a:spLocks/>
          </p:cNvSpPr>
          <p:nvPr/>
        </p:nvSpPr>
        <p:spPr bwMode="auto">
          <a:xfrm>
            <a:off x="457200" y="44450"/>
            <a:ext cx="82296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fr-FR" sz="3200" b="1" cap="small" dirty="0">
                <a:latin typeface="Calibri" pitchFamily="34" charset="0"/>
              </a:rPr>
              <a:t> Problématiques</a:t>
            </a:r>
            <a:endParaRPr lang="pt-PT" sz="3200" cap="small" dirty="0">
              <a:latin typeface="Calibri" pitchFamily="34" charset="0"/>
            </a:endParaRPr>
          </a:p>
        </p:txBody>
      </p:sp>
      <p:sp>
        <p:nvSpPr>
          <p:cNvPr id="23" name="Pentagone 22"/>
          <p:cNvSpPr/>
          <p:nvPr/>
        </p:nvSpPr>
        <p:spPr>
          <a:xfrm rot="16200000">
            <a:off x="-2786063" y="3573463"/>
            <a:ext cx="6092825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Pentagone 23"/>
          <p:cNvSpPr/>
          <p:nvPr/>
        </p:nvSpPr>
        <p:spPr>
          <a:xfrm rot="16200000">
            <a:off x="-2174081" y="4185444"/>
            <a:ext cx="4868862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Pentagone 24"/>
          <p:cNvSpPr/>
          <p:nvPr/>
        </p:nvSpPr>
        <p:spPr>
          <a:xfrm rot="16200000">
            <a:off x="-1454150" y="4905375"/>
            <a:ext cx="3429000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48512" y="5421592"/>
            <a:ext cx="216024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8512" y="1341438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3</a:t>
            </a:r>
          </a:p>
        </p:txBody>
      </p:sp>
      <p:sp>
        <p:nvSpPr>
          <p:cNvPr id="28" name="Pentagone 27"/>
          <p:cNvSpPr/>
          <p:nvPr/>
        </p:nvSpPr>
        <p:spPr>
          <a:xfrm rot="16200000">
            <a:off x="-585788" y="5765801"/>
            <a:ext cx="1692275" cy="476250"/>
          </a:xfrm>
          <a:prstGeom prst="homePlate">
            <a:avLst/>
          </a:prstGeom>
          <a:solidFill>
            <a:srgbClr val="F46F0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42318" y="2632266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2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42318" y="4175792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-63260" y="5291916"/>
            <a:ext cx="615553" cy="1669829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sz="1400" b="1" dirty="0"/>
              <a:t>0. Intro et problématique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u numéro de diapositive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2309E65B-9AC1-419F-B7B2-439C55782935}" type="slidenum">
              <a:rPr lang="fr-FR" sz="1200">
                <a:solidFill>
                  <a:srgbClr val="000000"/>
                </a:solidFill>
                <a:latin typeface="+mn-lt"/>
              </a:rPr>
              <a:pPr algn="r">
                <a:defRPr/>
              </a:pPr>
              <a:t>5</a:t>
            </a:fld>
            <a:endParaRPr lang="fr-FR" sz="12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2530" name="Image 2" descr="Zonage en aires urbain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9" t="7951" r="1920" b="2859"/>
          <a:stretch>
            <a:fillRect/>
          </a:stretch>
        </p:blipFill>
        <p:spPr bwMode="auto">
          <a:xfrm>
            <a:off x="336550" y="981075"/>
            <a:ext cx="8796338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re 1"/>
          <p:cNvSpPr txBox="1">
            <a:spLocks/>
          </p:cNvSpPr>
          <p:nvPr/>
        </p:nvSpPr>
        <p:spPr bwMode="auto">
          <a:xfrm>
            <a:off x="74613" y="115888"/>
            <a:ext cx="89614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3200" b="1" cap="small" dirty="0">
                <a:latin typeface="Calibri" pitchFamily="34" charset="0"/>
              </a:rPr>
              <a:t>Localisation des terrains d’étude</a:t>
            </a:r>
          </a:p>
        </p:txBody>
      </p:sp>
      <p:sp>
        <p:nvSpPr>
          <p:cNvPr id="5" name="Ellipse 4"/>
          <p:cNvSpPr/>
          <p:nvPr/>
        </p:nvSpPr>
        <p:spPr>
          <a:xfrm>
            <a:off x="5588000" y="3251200"/>
            <a:ext cx="893763" cy="541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533" name="ZoneTexte 5"/>
          <p:cNvSpPr txBox="1">
            <a:spLocks noChangeArrowheads="1"/>
          </p:cNvSpPr>
          <p:nvPr/>
        </p:nvSpPr>
        <p:spPr bwMode="auto">
          <a:xfrm>
            <a:off x="3394075" y="5164138"/>
            <a:ext cx="2641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FF0000"/>
                </a:solidFill>
                <a:latin typeface="Calibri" pitchFamily="34" charset="0"/>
              </a:rPr>
              <a:t>Communauté de communes du Pays d’Azay-le-Rideau (CCPAR)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4554538" y="1700213"/>
            <a:ext cx="738187" cy="936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5" name="ZoneTexte 8"/>
          <p:cNvSpPr txBox="1">
            <a:spLocks noChangeArrowheads="1"/>
          </p:cNvSpPr>
          <p:nvPr/>
        </p:nvSpPr>
        <p:spPr bwMode="auto">
          <a:xfrm>
            <a:off x="5292725" y="1125538"/>
            <a:ext cx="3143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000000"/>
                </a:solidFill>
                <a:latin typeface="Calibri" pitchFamily="34" charset="0"/>
              </a:rPr>
              <a:t>Parc naturel régional Loire-Anjou-Touraine (PNR LAT)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4922838" y="3792538"/>
            <a:ext cx="801687" cy="13731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/>
          <p:cNvSpPr>
            <a:spLocks/>
          </p:cNvSpPr>
          <p:nvPr/>
        </p:nvSpPr>
        <p:spPr bwMode="auto">
          <a:xfrm>
            <a:off x="395288" y="11588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fr-FR" sz="3200" b="1" cap="small" dirty="0">
                <a:latin typeface="Calibri" pitchFamily="34" charset="0"/>
              </a:rPr>
              <a:t> 3 catégories de résultats</a:t>
            </a:r>
            <a:endParaRPr lang="pt-PT" sz="3200" cap="small" dirty="0">
              <a:latin typeface="Calibri" pitchFamily="34" charset="0"/>
            </a:endParaRPr>
          </a:p>
        </p:txBody>
      </p:sp>
      <p:sp>
        <p:nvSpPr>
          <p:cNvPr id="24578" name="ZoneTexte 1"/>
          <p:cNvSpPr txBox="1">
            <a:spLocks noChangeArrowheads="1"/>
          </p:cNvSpPr>
          <p:nvPr/>
        </p:nvSpPr>
        <p:spPr bwMode="auto">
          <a:xfrm>
            <a:off x="633413" y="1714500"/>
            <a:ext cx="8186737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fr-FR" sz="2400">
                <a:latin typeface="Calibri" pitchFamily="34" charset="0"/>
              </a:rPr>
              <a:t>Types de populations par le prisme de leurs (im)mobilités et conséquences</a:t>
            </a: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fr-FR" sz="2400">
                <a:latin typeface="Calibri" pitchFamily="34" charset="0"/>
              </a:rPr>
              <a:t>Les offres alternatives à la voiture : importantes mais parfois inadaptées</a:t>
            </a: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fr-FR" sz="2400">
                <a:latin typeface="Calibri" pitchFamily="34" charset="0"/>
              </a:rPr>
              <a:t>Potentiel et leviers d’action pour des mobilités quotidiennes plus durables</a:t>
            </a:r>
          </a:p>
        </p:txBody>
      </p:sp>
      <p:sp>
        <p:nvSpPr>
          <p:cNvPr id="38913" name="Espace réservé du numéro de diapositive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A7011FFB-5B9F-40DC-8AF5-E9B0C8523BA4}" type="slidenum">
              <a:rPr lang="fr-FR" sz="1200">
                <a:solidFill>
                  <a:srgbClr val="000000"/>
                </a:solidFill>
                <a:latin typeface="+mn-lt"/>
              </a:rPr>
              <a:pPr algn="r">
                <a:defRPr/>
              </a:pPr>
              <a:t>6</a:t>
            </a:fld>
            <a:endParaRPr lang="fr-FR" sz="12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Pentagone 19"/>
          <p:cNvSpPr/>
          <p:nvPr/>
        </p:nvSpPr>
        <p:spPr>
          <a:xfrm rot="16200000">
            <a:off x="-2786063" y="3573463"/>
            <a:ext cx="6092825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Pentagone 20"/>
          <p:cNvSpPr/>
          <p:nvPr/>
        </p:nvSpPr>
        <p:spPr>
          <a:xfrm rot="16200000">
            <a:off x="-2174081" y="4185444"/>
            <a:ext cx="4868862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Pentagone 21"/>
          <p:cNvSpPr/>
          <p:nvPr/>
        </p:nvSpPr>
        <p:spPr>
          <a:xfrm rot="16200000">
            <a:off x="-1454150" y="4905375"/>
            <a:ext cx="3429000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48512" y="5421592"/>
            <a:ext cx="216024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8512" y="1341438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3</a:t>
            </a:r>
          </a:p>
        </p:txBody>
      </p:sp>
      <p:sp>
        <p:nvSpPr>
          <p:cNvPr id="25" name="Pentagone 24"/>
          <p:cNvSpPr/>
          <p:nvPr/>
        </p:nvSpPr>
        <p:spPr>
          <a:xfrm rot="16200000">
            <a:off x="-585788" y="5765801"/>
            <a:ext cx="1692275" cy="476250"/>
          </a:xfrm>
          <a:prstGeom prst="homePlate">
            <a:avLst/>
          </a:prstGeom>
          <a:solidFill>
            <a:srgbClr val="F46F0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42318" y="2632266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2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2318" y="4175792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-63260" y="5291916"/>
            <a:ext cx="615553" cy="1669829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sz="1400" b="1" dirty="0"/>
              <a:t>0. Intro et problématique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 txBox="1">
            <a:spLocks/>
          </p:cNvSpPr>
          <p:nvPr/>
        </p:nvSpPr>
        <p:spPr bwMode="auto">
          <a:xfrm>
            <a:off x="74613" y="115888"/>
            <a:ext cx="89614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3200" b="1" cap="small" dirty="0">
                <a:latin typeface="Calibri" pitchFamily="34" charset="0"/>
              </a:rPr>
              <a:t>1. Types de mobiles et conséquences</a:t>
            </a:r>
          </a:p>
        </p:txBody>
      </p:sp>
      <p:sp>
        <p:nvSpPr>
          <p:cNvPr id="2560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441FAA-A02B-4268-9654-FC8B38B98624}" type="slidenum">
              <a:rPr lang="fr-FR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26627" name="Groupe 6"/>
          <p:cNvGrpSpPr>
            <a:grpSpLocks/>
          </p:cNvGrpSpPr>
          <p:nvPr/>
        </p:nvGrpSpPr>
        <p:grpSpPr bwMode="auto">
          <a:xfrm>
            <a:off x="536575" y="1465263"/>
            <a:ext cx="8499475" cy="842962"/>
            <a:chOff x="536449" y="1465118"/>
            <a:chExt cx="8500047" cy="842531"/>
          </a:xfrm>
        </p:grpSpPr>
        <p:sp>
          <p:nvSpPr>
            <p:cNvPr id="26639" name="ZoneTexte 9"/>
            <p:cNvSpPr txBox="1">
              <a:spLocks noChangeArrowheads="1"/>
            </p:cNvSpPr>
            <p:nvPr/>
          </p:nvSpPr>
          <p:spPr bwMode="auto">
            <a:xfrm>
              <a:off x="536449" y="1661318"/>
              <a:ext cx="151216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>
                  <a:solidFill>
                    <a:srgbClr val="FF0000"/>
                  </a:solidFill>
                  <a:latin typeface="Calibri" pitchFamily="34" charset="0"/>
                </a:rPr>
                <a:t>Assignés territoriaux</a:t>
              </a:r>
            </a:p>
          </p:txBody>
        </p:sp>
        <p:sp>
          <p:nvSpPr>
            <p:cNvPr id="26640" name="ZoneTexte 10"/>
            <p:cNvSpPr txBox="1">
              <a:spLocks noChangeArrowheads="1"/>
            </p:cNvSpPr>
            <p:nvPr/>
          </p:nvSpPr>
          <p:spPr bwMode="auto">
            <a:xfrm>
              <a:off x="7164288" y="1661318"/>
              <a:ext cx="187220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>
                  <a:solidFill>
                    <a:srgbClr val="0DA31F"/>
                  </a:solidFill>
                  <a:latin typeface="Calibri" pitchFamily="34" charset="0"/>
                </a:rPr>
                <a:t>Non-vulnérables Reste des mobiles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031939" y="1784428"/>
              <a:ext cx="1512168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gradFill>
                    <a:gsLst>
                      <a:gs pos="4425">
                        <a:srgbClr val="FF0000"/>
                      </a:gs>
                      <a:gs pos="59000">
                        <a:srgbClr val="FFC000"/>
                      </a:gs>
                      <a:gs pos="100000">
                        <a:srgbClr val="92D050"/>
                      </a:gs>
                    </a:gsLst>
                    <a:lin ang="0" scaled="1"/>
                  </a:gradFill>
                  <a:latin typeface="+mn-lt"/>
                </a:rPr>
                <a:t>Vulnérables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73060" y="1465118"/>
              <a:ext cx="7430000" cy="144388"/>
            </a:xfrm>
            <a:prstGeom prst="rect">
              <a:avLst/>
            </a:prstGeom>
            <a:gradFill flip="none" rotWithShape="1">
              <a:gsLst>
                <a:gs pos="4425">
                  <a:srgbClr val="FF0000"/>
                </a:gs>
                <a:gs pos="59000">
                  <a:srgbClr val="FFC000"/>
                </a:gs>
                <a:gs pos="100000">
                  <a:srgbClr val="92D05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26628" name="ZoneTexte 14"/>
          <p:cNvSpPr txBox="1">
            <a:spLocks noChangeArrowheads="1"/>
          </p:cNvSpPr>
          <p:nvPr/>
        </p:nvSpPr>
        <p:spPr bwMode="auto">
          <a:xfrm>
            <a:off x="755650" y="908050"/>
            <a:ext cx="806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fr-FR" sz="2400">
                <a:latin typeface="Calibri" pitchFamily="34" charset="0"/>
              </a:rPr>
              <a:t>Typologie de mobiles : 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655638" y="2628900"/>
            <a:ext cx="80660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2400" u="sng" dirty="0">
                <a:latin typeface="+mj-lt"/>
              </a:rPr>
              <a:t>Assignés territoriaux </a:t>
            </a:r>
            <a:r>
              <a:rPr lang="fr-FR" sz="2400" dirty="0">
                <a:latin typeface="+mj-lt"/>
              </a:rPr>
              <a:t>(Le Breton, 2002 ; Dupuy, 2001)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2400" u="sng" dirty="0">
                <a:latin typeface="+mj-lt"/>
              </a:rPr>
              <a:t>Vulnérables</a:t>
            </a:r>
            <a:r>
              <a:rPr lang="fr-FR" sz="2400" dirty="0">
                <a:latin typeface="+mj-lt"/>
              </a:rPr>
              <a:t> (</a:t>
            </a:r>
            <a:r>
              <a:rPr lang="fr-FR" sz="2400" dirty="0" err="1">
                <a:latin typeface="+mj-lt"/>
              </a:rPr>
              <a:t>Verry</a:t>
            </a:r>
            <a:r>
              <a:rPr lang="fr-FR" sz="2400" dirty="0">
                <a:latin typeface="+mj-lt"/>
              </a:rPr>
              <a:t> &amp; </a:t>
            </a:r>
            <a:r>
              <a:rPr lang="fr-FR" sz="2400" dirty="0" err="1">
                <a:latin typeface="+mj-lt"/>
              </a:rPr>
              <a:t>Vanco</a:t>
            </a:r>
            <a:r>
              <a:rPr lang="fr-FR" sz="2400" dirty="0">
                <a:latin typeface="+mj-lt"/>
              </a:rPr>
              <a:t>, 2009 ; </a:t>
            </a:r>
            <a:r>
              <a:rPr lang="fr-FR" sz="2400" dirty="0" err="1">
                <a:latin typeface="+mj-lt"/>
              </a:rPr>
              <a:t>Saujot</a:t>
            </a:r>
            <a:r>
              <a:rPr lang="fr-FR" sz="2400" dirty="0">
                <a:latin typeface="+mj-lt"/>
              </a:rPr>
              <a:t>, 2012) : budget-mobilité ≥ 18% du budget-global (12% en moyenne – ORFEUIL 2010)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2400" u="sng" dirty="0">
                <a:latin typeface="+mj-lt"/>
              </a:rPr>
              <a:t>Non-vulnérables</a:t>
            </a:r>
            <a:r>
              <a:rPr lang="fr-FR" sz="2400" dirty="0">
                <a:latin typeface="+mj-lt"/>
              </a:rPr>
              <a:t> : ménages peu étudiés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2400" b="1" dirty="0">
                <a:latin typeface="+mj-lt"/>
              </a:rPr>
              <a:t>→ Conséquences sociales et environnementales : modes et qualité de vie, émissions de CO2…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2400" b="1" dirty="0">
                <a:latin typeface="+mj-lt"/>
              </a:rPr>
              <a:t>→ </a:t>
            </a:r>
            <a:r>
              <a:rPr lang="fr-FR" sz="2400" b="1" dirty="0">
                <a:solidFill>
                  <a:srgbClr val="0DA31F"/>
                </a:solidFill>
                <a:latin typeface="+mj-lt"/>
              </a:rPr>
              <a:t>Projet MOUR : étude des mobilités des ménages mobiles uniquement, sur un échantillon de 66 personnes</a:t>
            </a:r>
          </a:p>
        </p:txBody>
      </p:sp>
      <p:sp>
        <p:nvSpPr>
          <p:cNvPr id="11" name="Pentagone 10"/>
          <p:cNvSpPr/>
          <p:nvPr/>
        </p:nvSpPr>
        <p:spPr>
          <a:xfrm rot="16200000">
            <a:off x="-2786063" y="3573463"/>
            <a:ext cx="6092825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Pentagone 11"/>
          <p:cNvSpPr/>
          <p:nvPr/>
        </p:nvSpPr>
        <p:spPr>
          <a:xfrm rot="16200000">
            <a:off x="-2174081" y="4185444"/>
            <a:ext cx="4868862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Pentagone 14"/>
          <p:cNvSpPr/>
          <p:nvPr/>
        </p:nvSpPr>
        <p:spPr>
          <a:xfrm rot="16200000">
            <a:off x="-1454150" y="4905375"/>
            <a:ext cx="3429000" cy="476250"/>
          </a:xfrm>
          <a:prstGeom prst="homePlate">
            <a:avLst/>
          </a:prstGeom>
          <a:solidFill>
            <a:srgbClr val="F46F0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48512" y="5421592"/>
            <a:ext cx="216024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8512" y="1341438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3</a:t>
            </a:r>
          </a:p>
        </p:txBody>
      </p:sp>
      <p:sp>
        <p:nvSpPr>
          <p:cNvPr id="19" name="Pentagone 18"/>
          <p:cNvSpPr/>
          <p:nvPr/>
        </p:nvSpPr>
        <p:spPr>
          <a:xfrm rot="16200000">
            <a:off x="-585788" y="5765801"/>
            <a:ext cx="1692275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42318" y="2632266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2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2318" y="5934914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0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-78978" y="3546706"/>
            <a:ext cx="615553" cy="1669829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sz="1400" b="1" dirty="0"/>
              <a:t>1. Typologie de mobiles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u numéro de diapositive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3B40674F-6D75-4DFE-8912-2B1856A5AC99}" type="slidenum">
              <a:rPr lang="fr-FR" sz="1200">
                <a:solidFill>
                  <a:srgbClr val="000000"/>
                </a:solidFill>
                <a:latin typeface="+mn-lt"/>
              </a:rPr>
              <a:pPr algn="r">
                <a:defRPr/>
              </a:pPr>
              <a:t>8</a:t>
            </a:fld>
            <a:endParaRPr lang="fr-FR" sz="12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8674" name="ZoneTexte 3"/>
          <p:cNvSpPr txBox="1">
            <a:spLocks noChangeArrowheads="1"/>
          </p:cNvSpPr>
          <p:nvPr/>
        </p:nvSpPr>
        <p:spPr bwMode="auto">
          <a:xfrm>
            <a:off x="755650" y="908050"/>
            <a:ext cx="82804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</a:pPr>
            <a:r>
              <a:rPr lang="fr-FR" sz="2400" u="sng">
                <a:latin typeface="Calibri" pitchFamily="34" charset="0"/>
              </a:rPr>
              <a:t>A l’échelle du PNR LAT</a:t>
            </a:r>
            <a:r>
              <a:rPr lang="fr-FR" sz="2400">
                <a:latin typeface="Calibri" pitchFamily="34" charset="0"/>
              </a:rPr>
              <a:t> : territoire largement couvert par différents types de services de transport en commun et structures organisatrices : très peu de communes ne disposant d’aucune offre.</a:t>
            </a:r>
          </a:p>
          <a:p>
            <a:pPr marL="179388" lvl="1" indent="187325" algn="just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fr-FR" sz="2400">
                <a:latin typeface="Calibri" pitchFamily="34" charset="0"/>
              </a:rPr>
              <a:t>Mais :</a:t>
            </a:r>
          </a:p>
          <a:p>
            <a:pPr marL="179388" lvl="1" indent="187325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fr-FR" sz="2400">
                <a:latin typeface="Calibri" pitchFamily="34" charset="0"/>
              </a:rPr>
              <a:t>Manque global de connaissance sur les services et leur fonctionnement, de la part des multiples structures organisatrices, des acteurs locaux, de la population</a:t>
            </a:r>
          </a:p>
          <a:p>
            <a:pPr marL="179388" lvl="1" indent="187325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fr-FR" sz="2400">
                <a:latin typeface="Calibri" pitchFamily="34" charset="0"/>
              </a:rPr>
              <a:t>Pour les TAD : différences organisationnelles en termes de publics, périmètres, fréquence, tarifs, etc. et coexistence de services non nécessairement coordonnés.</a:t>
            </a:r>
          </a:p>
        </p:txBody>
      </p:sp>
      <p:sp>
        <p:nvSpPr>
          <p:cNvPr id="28675" name="Titre 1"/>
          <p:cNvSpPr txBox="1">
            <a:spLocks/>
          </p:cNvSpPr>
          <p:nvPr/>
        </p:nvSpPr>
        <p:spPr bwMode="auto">
          <a:xfrm>
            <a:off x="74613" y="115888"/>
            <a:ext cx="89614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800" b="1" cap="small" dirty="0">
                <a:latin typeface="Calibri" pitchFamily="34" charset="0"/>
              </a:rPr>
              <a:t>2. Quelles alternatives à la voiture en milieu rural ?</a:t>
            </a:r>
          </a:p>
        </p:txBody>
      </p:sp>
      <p:sp>
        <p:nvSpPr>
          <p:cNvPr id="14" name="Pentagone 13"/>
          <p:cNvSpPr/>
          <p:nvPr/>
        </p:nvSpPr>
        <p:spPr>
          <a:xfrm rot="16200000">
            <a:off x="-2786063" y="3573463"/>
            <a:ext cx="6092825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Pentagone 14"/>
          <p:cNvSpPr/>
          <p:nvPr/>
        </p:nvSpPr>
        <p:spPr>
          <a:xfrm rot="16200000">
            <a:off x="-2174081" y="4185444"/>
            <a:ext cx="4868862" cy="476250"/>
          </a:xfrm>
          <a:prstGeom prst="homePlate">
            <a:avLst/>
          </a:prstGeom>
          <a:solidFill>
            <a:srgbClr val="F46F0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Pentagone 15"/>
          <p:cNvSpPr/>
          <p:nvPr/>
        </p:nvSpPr>
        <p:spPr>
          <a:xfrm rot="16200000">
            <a:off x="-1454150" y="4905375"/>
            <a:ext cx="3429000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48512" y="5421592"/>
            <a:ext cx="216024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8512" y="1341438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3</a:t>
            </a:r>
          </a:p>
        </p:txBody>
      </p:sp>
      <p:sp>
        <p:nvSpPr>
          <p:cNvPr id="19" name="Pentagone 18"/>
          <p:cNvSpPr/>
          <p:nvPr/>
        </p:nvSpPr>
        <p:spPr>
          <a:xfrm rot="16200000">
            <a:off x="-585788" y="5765801"/>
            <a:ext cx="1692275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24548" y="4242762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2318" y="5934914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0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-52397" y="2100888"/>
            <a:ext cx="615553" cy="144179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sz="1400" b="1" dirty="0"/>
              <a:t>2. Alternatives à la voiture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946150"/>
            <a:ext cx="8280400" cy="591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entagone 12"/>
          <p:cNvSpPr/>
          <p:nvPr/>
        </p:nvSpPr>
        <p:spPr>
          <a:xfrm rot="16200000">
            <a:off x="-2786063" y="3573463"/>
            <a:ext cx="6092825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Pentagone 13"/>
          <p:cNvSpPr/>
          <p:nvPr/>
        </p:nvSpPr>
        <p:spPr>
          <a:xfrm rot="16200000">
            <a:off x="-2174081" y="4185444"/>
            <a:ext cx="4868862" cy="476250"/>
          </a:xfrm>
          <a:prstGeom prst="homePlate">
            <a:avLst/>
          </a:prstGeom>
          <a:solidFill>
            <a:srgbClr val="F46F0C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Pentagone 14"/>
          <p:cNvSpPr/>
          <p:nvPr/>
        </p:nvSpPr>
        <p:spPr>
          <a:xfrm rot="16200000">
            <a:off x="-1454150" y="4905375"/>
            <a:ext cx="3429000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48512" y="5421592"/>
            <a:ext cx="216024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8512" y="1341438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3</a:t>
            </a:r>
          </a:p>
        </p:txBody>
      </p:sp>
      <p:sp>
        <p:nvSpPr>
          <p:cNvPr id="18" name="Pentagone 17"/>
          <p:cNvSpPr/>
          <p:nvPr/>
        </p:nvSpPr>
        <p:spPr>
          <a:xfrm rot="16200000">
            <a:off x="-585788" y="5765801"/>
            <a:ext cx="1692275" cy="4762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24548" y="4242762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1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2318" y="5934914"/>
            <a:ext cx="461665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/>
              <a:t>0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-52397" y="2100888"/>
            <a:ext cx="615553" cy="144179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sz="1400" b="1" dirty="0"/>
              <a:t>2. Alternatives à la voiture</a:t>
            </a:r>
          </a:p>
        </p:txBody>
      </p:sp>
      <p:sp>
        <p:nvSpPr>
          <p:cNvPr id="23" name="Titre 1"/>
          <p:cNvSpPr txBox="1">
            <a:spLocks/>
          </p:cNvSpPr>
          <p:nvPr/>
        </p:nvSpPr>
        <p:spPr bwMode="auto">
          <a:xfrm>
            <a:off x="74613" y="115888"/>
            <a:ext cx="89614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800" b="1" cap="small" dirty="0">
                <a:latin typeface="Calibri" pitchFamily="34" charset="0"/>
              </a:rPr>
              <a:t>2. Quelles alternatives à la voiture en milieu rural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2987</TotalTime>
  <Words>1900</Words>
  <Application>Microsoft Office PowerPoint</Application>
  <PresentationFormat>Affichage à l'écran (4:3)</PresentationFormat>
  <Paragraphs>368</Paragraphs>
  <Slides>28</Slides>
  <Notes>28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1_Thème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</dc:creator>
  <cp:lastModifiedBy>muriel.hourlier</cp:lastModifiedBy>
  <cp:revision>176</cp:revision>
  <dcterms:created xsi:type="dcterms:W3CDTF">2012-10-22T15:24:25Z</dcterms:created>
  <dcterms:modified xsi:type="dcterms:W3CDTF">2013-11-28T15:57:41Z</dcterms:modified>
</cp:coreProperties>
</file>